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Topvmc5PE4xC5RniqfFupSZkk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Lenovo\Downloads\22.10.cuestionario.L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E" sz="1400" b="1" i="0" baseline="0">
                <a:effectLst/>
              </a:rPr>
              <a:t>Fig. N°1 Nivel de Adecuación en la Calidad de Gestión de los Servicios</a:t>
            </a:r>
            <a:endParaRPr lang="es-P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bar"/>
        <c:grouping val="percentStacked"/>
        <c:varyColors val="0"/>
        <c:ser>
          <c:idx val="0"/>
          <c:order val="0"/>
          <c:tx>
            <c:strRef>
              <c:f>Gestión!$E$2</c:f>
              <c:strCache>
                <c:ptCount val="1"/>
                <c:pt idx="0">
                  <c:v>Cumple Totalmente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Gestión!$A$3:$A$17</c:f>
              <c:strCache>
                <c:ptCount val="15"/>
                <c:pt idx="0">
                  <c:v>M7d. El servicio implementa mejoras a partir del monitoreo de su práctica</c:v>
                </c:pt>
                <c:pt idx="1">
                  <c:v>M7c. Procedimientos establecidos para involucrar a los usuarios en el aseguramiento de la calidad</c:v>
                </c:pt>
                <c:pt idx="2">
                  <c:v>M7b. El servicio monitorea y audita regularmente su práctica comparándola con sus estándares</c:v>
                </c:pt>
                <c:pt idx="3">
                  <c:v>M7a. El servicio dispone de estándares de calidad definidos para la prestación del servicio</c:v>
                </c:pt>
                <c:pt idx="4">
                  <c:v>M6b. El servicio cumple con las especificaciones de gestión de la norma técnica de salud de las H.C.</c:v>
                </c:pt>
                <c:pt idx="5">
                  <c:v>M6a. El servicio cuenta con un sistema integral de Historias Clínicas</c:v>
                </c:pt>
                <c:pt idx="6">
                  <c:v>M5b. El equipamiento cumple con las especificaciones de la norma técnica</c:v>
                </c:pt>
                <c:pt idx="7">
                  <c:v>M5a. Las instalaciones del servicio cumplen con las especificaciones de la norma técnica</c:v>
                </c:pt>
                <c:pt idx="8">
                  <c:v>M3c. El personal del servicio de prevención y control de adicciones recibe supervisión con regularidad</c:v>
                </c:pt>
                <c:pt idx="9">
                  <c:v>M3b. El servicio garantiza que el personal tenga la necesaria formación y experiencia</c:v>
                </c:pt>
                <c:pt idx="10">
                  <c:v>M3a. La estructura del personal del servicio cumplen con la Norma Técnica</c:v>
                </c:pt>
                <c:pt idx="11">
                  <c:v>M2c. El CSMC reporta periódicamente a la RED sus gastos de caja chica</c:v>
                </c:pt>
                <c:pt idx="12">
                  <c:v>M2b. El CSMC tiene asignados recursos por la red para el cumplimiento del Plan Operativo</c:v>
                </c:pt>
                <c:pt idx="13">
                  <c:v>M2a. El CSMC dispone de procedimientos adecuados para administrar y reportar el uso de recursos</c:v>
                </c:pt>
                <c:pt idx="14">
                  <c:v>M1a. El CSMC dispone de un Plan Operativo integrado al POA de la DIRIS/DIRESA</c:v>
                </c:pt>
              </c:strCache>
            </c:strRef>
          </c:cat>
          <c:val>
            <c:numRef>
              <c:f>Gestión!$E$3:$E$17</c:f>
              <c:numCache>
                <c:formatCode>0%</c:formatCode>
                <c:ptCount val="15"/>
                <c:pt idx="0">
                  <c:v>0.2608695652173913</c:v>
                </c:pt>
                <c:pt idx="1">
                  <c:v>0.2608695652173913</c:v>
                </c:pt>
                <c:pt idx="2">
                  <c:v>8.6956521739130432E-2</c:v>
                </c:pt>
                <c:pt idx="3">
                  <c:v>0.30434782608695654</c:v>
                </c:pt>
                <c:pt idx="4">
                  <c:v>0.60869565217391308</c:v>
                </c:pt>
                <c:pt idx="5">
                  <c:v>0.65217391304347827</c:v>
                </c:pt>
                <c:pt idx="6">
                  <c:v>0.43478260869565216</c:v>
                </c:pt>
                <c:pt idx="7">
                  <c:v>0.43478260869565216</c:v>
                </c:pt>
                <c:pt idx="8">
                  <c:v>0.2608695652173913</c:v>
                </c:pt>
                <c:pt idx="9">
                  <c:v>0.56521739130434778</c:v>
                </c:pt>
                <c:pt idx="10">
                  <c:v>0.78260869565217395</c:v>
                </c:pt>
                <c:pt idx="11">
                  <c:v>0.43478260869565216</c:v>
                </c:pt>
                <c:pt idx="12">
                  <c:v>0.21739130434782608</c:v>
                </c:pt>
                <c:pt idx="13">
                  <c:v>0.60869565217391308</c:v>
                </c:pt>
                <c:pt idx="14">
                  <c:v>0.43478260869565216</c:v>
                </c:pt>
              </c:numCache>
            </c:numRef>
          </c:val>
          <c:extLst xmlns:c16r2="http://schemas.microsoft.com/office/drawing/2015/06/chart">
            <c:ext xmlns:c16="http://schemas.microsoft.com/office/drawing/2014/chart" uri="{C3380CC4-5D6E-409C-BE32-E72D297353CC}">
              <c16:uniqueId val="{00000000-1F65-0A48-A56F-48C6E71FC5E5}"/>
            </c:ext>
          </c:extLst>
        </c:ser>
        <c:ser>
          <c:idx val="1"/>
          <c:order val="1"/>
          <c:tx>
            <c:strRef>
              <c:f>Gestión!$F$2</c:f>
              <c:strCache>
                <c:ptCount val="1"/>
                <c:pt idx="0">
                  <c:v>Cumple en forma parcial</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Gestión!$A$3:$A$17</c:f>
              <c:strCache>
                <c:ptCount val="15"/>
                <c:pt idx="0">
                  <c:v>M7d. El servicio implementa mejoras a partir del monitoreo de su práctica</c:v>
                </c:pt>
                <c:pt idx="1">
                  <c:v>M7c. Procedimientos establecidos para involucrar a los usuarios en el aseguramiento de la calidad</c:v>
                </c:pt>
                <c:pt idx="2">
                  <c:v>M7b. El servicio monitorea y audita regularmente su práctica comparándola con sus estándares</c:v>
                </c:pt>
                <c:pt idx="3">
                  <c:v>M7a. El servicio dispone de estándares de calidad definidos para la prestación del servicio</c:v>
                </c:pt>
                <c:pt idx="4">
                  <c:v>M6b. El servicio cumple con las especificaciones de gestión de la norma técnica de salud de las H.C.</c:v>
                </c:pt>
                <c:pt idx="5">
                  <c:v>M6a. El servicio cuenta con un sistema integral de Historias Clínicas</c:v>
                </c:pt>
                <c:pt idx="6">
                  <c:v>M5b. El equipamiento cumple con las especificaciones de la norma técnica</c:v>
                </c:pt>
                <c:pt idx="7">
                  <c:v>M5a. Las instalaciones del servicio cumplen con las especificaciones de la norma técnica</c:v>
                </c:pt>
                <c:pt idx="8">
                  <c:v>M3c. El personal del servicio de prevención y control de adicciones recibe supervisión con regularidad</c:v>
                </c:pt>
                <c:pt idx="9">
                  <c:v>M3b. El servicio garantiza que el personal tenga la necesaria formación y experiencia</c:v>
                </c:pt>
                <c:pt idx="10">
                  <c:v>M3a. La estructura del personal del servicio cumplen con la Norma Técnica</c:v>
                </c:pt>
                <c:pt idx="11">
                  <c:v>M2c. El CSMC reporta periódicamente a la RED sus gastos de caja chica</c:v>
                </c:pt>
                <c:pt idx="12">
                  <c:v>M2b. El CSMC tiene asignados recursos por la red para el cumplimiento del Plan Operativo</c:v>
                </c:pt>
                <c:pt idx="13">
                  <c:v>M2a. El CSMC dispone de procedimientos adecuados para administrar y reportar el uso de recursos</c:v>
                </c:pt>
                <c:pt idx="14">
                  <c:v>M1a. El CSMC dispone de un Plan Operativo integrado al POA de la DIRIS/DIRESA</c:v>
                </c:pt>
              </c:strCache>
            </c:strRef>
          </c:cat>
          <c:val>
            <c:numRef>
              <c:f>Gestión!$F$3:$F$17</c:f>
              <c:numCache>
                <c:formatCode>0%</c:formatCode>
                <c:ptCount val="15"/>
                <c:pt idx="0">
                  <c:v>0.56521739130434778</c:v>
                </c:pt>
                <c:pt idx="1">
                  <c:v>0.52173913043478259</c:v>
                </c:pt>
                <c:pt idx="2">
                  <c:v>0.43478260869565216</c:v>
                </c:pt>
                <c:pt idx="3">
                  <c:v>0.47826086956521741</c:v>
                </c:pt>
                <c:pt idx="4">
                  <c:v>0.39130434782608697</c:v>
                </c:pt>
                <c:pt idx="5">
                  <c:v>0.34782608695652173</c:v>
                </c:pt>
                <c:pt idx="6">
                  <c:v>0.52173913043478259</c:v>
                </c:pt>
                <c:pt idx="7">
                  <c:v>0.47826086956521741</c:v>
                </c:pt>
                <c:pt idx="8">
                  <c:v>0.60869565217391308</c:v>
                </c:pt>
                <c:pt idx="9">
                  <c:v>0.43478260869565216</c:v>
                </c:pt>
                <c:pt idx="10">
                  <c:v>0.21739130434782608</c:v>
                </c:pt>
                <c:pt idx="11">
                  <c:v>0.13043478260869565</c:v>
                </c:pt>
                <c:pt idx="12">
                  <c:v>0.65217391304347827</c:v>
                </c:pt>
                <c:pt idx="13">
                  <c:v>0.34782608695652173</c:v>
                </c:pt>
                <c:pt idx="14">
                  <c:v>0.52173913043478259</c:v>
                </c:pt>
              </c:numCache>
            </c:numRef>
          </c:val>
          <c:extLst xmlns:c16r2="http://schemas.microsoft.com/office/drawing/2015/06/chart">
            <c:ext xmlns:c16="http://schemas.microsoft.com/office/drawing/2014/chart" uri="{C3380CC4-5D6E-409C-BE32-E72D297353CC}">
              <c16:uniqueId val="{00000001-1F65-0A48-A56F-48C6E71FC5E5}"/>
            </c:ext>
          </c:extLst>
        </c:ser>
        <c:ser>
          <c:idx val="2"/>
          <c:order val="2"/>
          <c:tx>
            <c:strRef>
              <c:f>Gestión!$G$2</c:f>
              <c:strCache>
                <c:ptCount val="1"/>
                <c:pt idx="0">
                  <c:v>No Cumple</c:v>
                </c:pt>
              </c:strCache>
            </c:strRef>
          </c:tx>
          <c:spPr>
            <a:solidFill>
              <a:srgbClr val="FF0000"/>
            </a:solidFill>
            <a:ln>
              <a:noFill/>
            </a:ln>
            <a:effectLst/>
          </c:spPr>
          <c:invertIfNegative val="0"/>
          <c:dLbls>
            <c:dLbl>
              <c:idx val="4"/>
              <c:delete val="1"/>
              <c:extLst xmlns:c16r2="http://schemas.microsoft.com/office/drawing/2015/06/chart">
                <c:ext xmlns:c16="http://schemas.microsoft.com/office/drawing/2014/chart" uri="{C3380CC4-5D6E-409C-BE32-E72D297353CC}">
                  <c16:uniqueId val="{00000002-1F65-0A48-A56F-48C6E71FC5E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3-1F65-0A48-A56F-48C6E71FC5E5}"/>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4-1F65-0A48-A56F-48C6E71FC5E5}"/>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5-1F65-0A48-A56F-48C6E71FC5E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Gestión!$A$3:$A$17</c:f>
              <c:strCache>
                <c:ptCount val="15"/>
                <c:pt idx="0">
                  <c:v>M7d. El servicio implementa mejoras a partir del monitoreo de su práctica</c:v>
                </c:pt>
                <c:pt idx="1">
                  <c:v>M7c. Procedimientos establecidos para involucrar a los usuarios en el aseguramiento de la calidad</c:v>
                </c:pt>
                <c:pt idx="2">
                  <c:v>M7b. El servicio monitorea y audita regularmente su práctica comparándola con sus estándares</c:v>
                </c:pt>
                <c:pt idx="3">
                  <c:v>M7a. El servicio dispone de estándares de calidad definidos para la prestación del servicio</c:v>
                </c:pt>
                <c:pt idx="4">
                  <c:v>M6b. El servicio cumple con las especificaciones de gestión de la norma técnica de salud de las H.C.</c:v>
                </c:pt>
                <c:pt idx="5">
                  <c:v>M6a. El servicio cuenta con un sistema integral de Historias Clínicas</c:v>
                </c:pt>
                <c:pt idx="6">
                  <c:v>M5b. El equipamiento cumple con las especificaciones de la norma técnica</c:v>
                </c:pt>
                <c:pt idx="7">
                  <c:v>M5a. Las instalaciones del servicio cumplen con las especificaciones de la norma técnica</c:v>
                </c:pt>
                <c:pt idx="8">
                  <c:v>M3c. El personal del servicio de prevención y control de adicciones recibe supervisión con regularidad</c:v>
                </c:pt>
                <c:pt idx="9">
                  <c:v>M3b. El servicio garantiza que el personal tenga la necesaria formación y experiencia</c:v>
                </c:pt>
                <c:pt idx="10">
                  <c:v>M3a. La estructura del personal del servicio cumplen con la Norma Técnica</c:v>
                </c:pt>
                <c:pt idx="11">
                  <c:v>M2c. El CSMC reporta periódicamente a la RED sus gastos de caja chica</c:v>
                </c:pt>
                <c:pt idx="12">
                  <c:v>M2b. El CSMC tiene asignados recursos por la red para el cumplimiento del Plan Operativo</c:v>
                </c:pt>
                <c:pt idx="13">
                  <c:v>M2a. El CSMC dispone de procedimientos adecuados para administrar y reportar el uso de recursos</c:v>
                </c:pt>
                <c:pt idx="14">
                  <c:v>M1a. El CSMC dispone de un Plan Operativo integrado al POA de la DIRIS/DIRESA</c:v>
                </c:pt>
              </c:strCache>
            </c:strRef>
          </c:cat>
          <c:val>
            <c:numRef>
              <c:f>Gestión!$G$3:$G$17</c:f>
              <c:numCache>
                <c:formatCode>0%</c:formatCode>
                <c:ptCount val="15"/>
                <c:pt idx="0">
                  <c:v>0.17391304347826086</c:v>
                </c:pt>
                <c:pt idx="1">
                  <c:v>0.21739130434782608</c:v>
                </c:pt>
                <c:pt idx="2">
                  <c:v>0.47826086956521741</c:v>
                </c:pt>
                <c:pt idx="3">
                  <c:v>0.21739130434782608</c:v>
                </c:pt>
                <c:pt idx="4">
                  <c:v>0</c:v>
                </c:pt>
                <c:pt idx="5">
                  <c:v>0</c:v>
                </c:pt>
                <c:pt idx="6">
                  <c:v>4.3478260869565216E-2</c:v>
                </c:pt>
                <c:pt idx="7">
                  <c:v>8.6956521739130432E-2</c:v>
                </c:pt>
                <c:pt idx="8">
                  <c:v>0.13043478260869565</c:v>
                </c:pt>
                <c:pt idx="9">
                  <c:v>0</c:v>
                </c:pt>
                <c:pt idx="10">
                  <c:v>0</c:v>
                </c:pt>
                <c:pt idx="11">
                  <c:v>0.43478260869565216</c:v>
                </c:pt>
                <c:pt idx="12">
                  <c:v>0.13043478260869565</c:v>
                </c:pt>
                <c:pt idx="13">
                  <c:v>4.3478260869565216E-2</c:v>
                </c:pt>
                <c:pt idx="14">
                  <c:v>4.3478260869565216E-2</c:v>
                </c:pt>
              </c:numCache>
            </c:numRef>
          </c:val>
          <c:extLst xmlns:c16r2="http://schemas.microsoft.com/office/drawing/2015/06/chart">
            <c:ext xmlns:c16="http://schemas.microsoft.com/office/drawing/2014/chart" uri="{C3380CC4-5D6E-409C-BE32-E72D297353CC}">
              <c16:uniqueId val="{00000006-1F65-0A48-A56F-48C6E71FC5E5}"/>
            </c:ext>
          </c:extLst>
        </c:ser>
        <c:dLbls>
          <c:dLblPos val="ctr"/>
          <c:showLegendKey val="0"/>
          <c:showVal val="1"/>
          <c:showCatName val="0"/>
          <c:showSerName val="0"/>
          <c:showPercent val="0"/>
          <c:showBubbleSize val="0"/>
        </c:dLbls>
        <c:gapWidth val="150"/>
        <c:overlap val="100"/>
        <c:axId val="323891784"/>
        <c:axId val="323891392"/>
      </c:barChart>
      <c:catAx>
        <c:axId val="323891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323891392"/>
        <c:crosses val="autoZero"/>
        <c:auto val="1"/>
        <c:lblAlgn val="ctr"/>
        <c:lblOffset val="100"/>
        <c:noMultiLvlLbl val="0"/>
      </c:catAx>
      <c:valAx>
        <c:axId val="32389139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32389178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 name="Google Shape;4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type="title">
  <p:cSld name="TITLE">
    <p:spTree>
      <p:nvGrpSpPr>
        <p:cNvPr id="11" name="Shape 11"/>
        <p:cNvGrpSpPr/>
        <p:nvPr/>
      </p:nvGrpSpPr>
      <p:grpSpPr>
        <a:xfrm>
          <a:off x="0" y="0"/>
          <a:ext cx="0" cy="0"/>
          <a:chOff x="0" y="0"/>
          <a:chExt cx="0" cy="0"/>
        </a:xfrm>
      </p:grpSpPr>
      <p:sp>
        <p:nvSpPr>
          <p:cNvPr id="12" name="Google Shape;12;p14"/>
          <p:cNvSpPr/>
          <p:nvPr/>
        </p:nvSpPr>
        <p:spPr>
          <a:xfrm>
            <a:off x="0" y="0"/>
            <a:ext cx="9144000" cy="5861785"/>
          </a:xfrm>
          <a:prstGeom prst="rect">
            <a:avLst/>
          </a:prstGeom>
          <a:solidFill>
            <a:srgbClr val="6A4A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 name="Google Shape;13;p14"/>
          <p:cNvPicPr preferRelativeResize="0"/>
          <p:nvPr/>
        </p:nvPicPr>
        <p:blipFill rotWithShape="1">
          <a:blip r:embed="rId2">
            <a:alphaModFix/>
          </a:blip>
          <a:srcRect b="0" l="0" r="0" t="0"/>
          <a:stretch/>
        </p:blipFill>
        <p:spPr>
          <a:xfrm>
            <a:off x="1657350" y="111225"/>
            <a:ext cx="7276766" cy="1074578"/>
          </a:xfrm>
          <a:prstGeom prst="rect">
            <a:avLst/>
          </a:prstGeom>
          <a:noFill/>
          <a:ln>
            <a:noFill/>
          </a:ln>
        </p:spPr>
      </p:pic>
      <p:sp>
        <p:nvSpPr>
          <p:cNvPr id="14" name="Google Shape;14;p14"/>
          <p:cNvSpPr txBox="1"/>
          <p:nvPr>
            <p:ph type="ctrTitle"/>
          </p:nvPr>
        </p:nvSpPr>
        <p:spPr>
          <a:xfrm>
            <a:off x="740544" y="1424539"/>
            <a:ext cx="7772400" cy="196029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 type="subTitle"/>
          </p:nvPr>
        </p:nvSpPr>
        <p:spPr>
          <a:xfrm>
            <a:off x="1197744" y="3822743"/>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9" name="Shape 19"/>
        <p:cNvGrpSpPr/>
        <p:nvPr/>
      </p:nvGrpSpPr>
      <p:grpSpPr>
        <a:xfrm>
          <a:off x="0" y="0"/>
          <a:ext cx="0" cy="0"/>
          <a:chOff x="0" y="0"/>
          <a:chExt cx="0" cy="0"/>
        </a:xfrm>
      </p:grpSpPr>
      <p:sp>
        <p:nvSpPr>
          <p:cNvPr id="20" name="Google Shape;20;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 name="Google Shape;22;p15"/>
          <p:cNvPicPr preferRelativeResize="0"/>
          <p:nvPr/>
        </p:nvPicPr>
        <p:blipFill rotWithShape="1">
          <a:blip r:embed="rId2">
            <a:alphaModFix/>
          </a:blip>
          <a:srcRect b="38303" l="0" r="38992" t="0"/>
          <a:stretch/>
        </p:blipFill>
        <p:spPr>
          <a:xfrm>
            <a:off x="7534014" y="5174963"/>
            <a:ext cx="1609986" cy="168303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23" name="Shape 23"/>
        <p:cNvGrpSpPr/>
        <p:nvPr/>
      </p:nvGrpSpPr>
      <p:grpSpPr>
        <a:xfrm>
          <a:off x="0" y="0"/>
          <a:ext cx="0" cy="0"/>
          <a:chOff x="0" y="0"/>
          <a:chExt cx="0" cy="0"/>
        </a:xfrm>
      </p:grpSpPr>
      <p:sp>
        <p:nvSpPr>
          <p:cNvPr id="24" name="Google Shape;24;p1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1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1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19"/>
          <p:cNvSpPr/>
          <p:nvPr/>
        </p:nvSpPr>
        <p:spPr>
          <a:xfrm>
            <a:off x="0" y="1"/>
            <a:ext cx="9144000" cy="605118"/>
          </a:xfrm>
          <a:prstGeom prst="rect">
            <a:avLst/>
          </a:prstGeom>
          <a:solidFill>
            <a:srgbClr val="6A4A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33" name="Shape 33"/>
        <p:cNvGrpSpPr/>
        <p:nvPr/>
      </p:nvGrpSpPr>
      <p:grpSpPr>
        <a:xfrm>
          <a:off x="0" y="0"/>
          <a:ext cx="0" cy="0"/>
          <a:chOff x="0" y="0"/>
          <a:chExt cx="0" cy="0"/>
        </a:xfrm>
      </p:grpSpPr>
      <p:sp>
        <p:nvSpPr>
          <p:cNvPr id="34" name="Google Shape;34;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p:nvPr/>
        </p:nvSpPr>
        <p:spPr>
          <a:xfrm>
            <a:off x="0" y="1"/>
            <a:ext cx="9144000" cy="605118"/>
          </a:xfrm>
          <a:prstGeom prst="rect">
            <a:avLst/>
          </a:prstGeom>
          <a:solidFill>
            <a:srgbClr val="6A4A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20"/>
          <p:cNvSpPr txBox="1"/>
          <p:nvPr>
            <p:ph idx="1" type="body"/>
          </p:nvPr>
        </p:nvSpPr>
        <p:spPr>
          <a:xfrm>
            <a:off x="1762758" y="2055814"/>
            <a:ext cx="2879840" cy="454669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2" type="body"/>
          </p:nvPr>
        </p:nvSpPr>
        <p:spPr>
          <a:xfrm>
            <a:off x="5843833" y="2055814"/>
            <a:ext cx="2879840" cy="454669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8" name="Google Shape;38;p20"/>
          <p:cNvPicPr preferRelativeResize="0"/>
          <p:nvPr/>
        </p:nvPicPr>
        <p:blipFill rotWithShape="1">
          <a:blip r:embed="rId2">
            <a:alphaModFix/>
          </a:blip>
          <a:srcRect b="38303" l="0" r="38992" t="0"/>
          <a:stretch/>
        </p:blipFill>
        <p:spPr>
          <a:xfrm>
            <a:off x="7534014" y="5174963"/>
            <a:ext cx="1609986" cy="168303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16862"/>
          </a:schemeClr>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6.png"/><Relationship Id="rId7"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sp>
        <p:nvSpPr>
          <p:cNvPr id="43" name="Google Shape;43;p23"/>
          <p:cNvSpPr/>
          <p:nvPr/>
        </p:nvSpPr>
        <p:spPr>
          <a:xfrm>
            <a:off x="0" y="0"/>
            <a:ext cx="9144000" cy="5576158"/>
          </a:xfrm>
          <a:prstGeom prst="rect">
            <a:avLst/>
          </a:prstGeom>
          <a:solidFill>
            <a:srgbClr val="6A4A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 name="Google Shape;44;p23"/>
          <p:cNvPicPr preferRelativeResize="0"/>
          <p:nvPr/>
        </p:nvPicPr>
        <p:blipFill rotWithShape="1">
          <a:blip r:embed="rId3">
            <a:alphaModFix/>
          </a:blip>
          <a:srcRect b="17450" l="9329" r="7191" t="20506"/>
          <a:stretch/>
        </p:blipFill>
        <p:spPr>
          <a:xfrm>
            <a:off x="1996304" y="6108539"/>
            <a:ext cx="1629869" cy="681370"/>
          </a:xfrm>
          <a:prstGeom prst="rect">
            <a:avLst/>
          </a:prstGeom>
          <a:noFill/>
          <a:ln>
            <a:noFill/>
          </a:ln>
        </p:spPr>
      </p:pic>
      <p:pic>
        <p:nvPicPr>
          <p:cNvPr id="45" name="Google Shape;45;p23"/>
          <p:cNvPicPr preferRelativeResize="0"/>
          <p:nvPr/>
        </p:nvPicPr>
        <p:blipFill rotWithShape="1">
          <a:blip r:embed="rId4">
            <a:alphaModFix/>
          </a:blip>
          <a:srcRect b="0" l="0" r="0" t="0"/>
          <a:stretch/>
        </p:blipFill>
        <p:spPr>
          <a:xfrm>
            <a:off x="5790210" y="6108540"/>
            <a:ext cx="3170631" cy="681369"/>
          </a:xfrm>
          <a:prstGeom prst="rect">
            <a:avLst/>
          </a:prstGeom>
          <a:noFill/>
          <a:ln>
            <a:noFill/>
          </a:ln>
        </p:spPr>
      </p:pic>
      <p:sp>
        <p:nvSpPr>
          <p:cNvPr id="46" name="Google Shape;46;p23"/>
          <p:cNvSpPr txBox="1"/>
          <p:nvPr/>
        </p:nvSpPr>
        <p:spPr>
          <a:xfrm>
            <a:off x="0" y="1281842"/>
            <a:ext cx="914400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Arial"/>
                <a:ea typeface="Arial"/>
                <a:cs typeface="Arial"/>
                <a:sym typeface="Arial"/>
              </a:rPr>
              <a:t>Adecuación a estándares internacionales de calidad de servicios de tratamiento por uso de sustancias psicoactivas de CSMC de tres regiones del Perú</a:t>
            </a:r>
            <a:endParaRPr/>
          </a:p>
        </p:txBody>
      </p:sp>
      <p:grpSp>
        <p:nvGrpSpPr>
          <p:cNvPr id="47" name="Google Shape;47;p23"/>
          <p:cNvGrpSpPr/>
          <p:nvPr/>
        </p:nvGrpSpPr>
        <p:grpSpPr>
          <a:xfrm>
            <a:off x="1421544" y="4202144"/>
            <a:ext cx="6689885" cy="1077218"/>
            <a:chOff x="187185" y="1341668"/>
            <a:chExt cx="8754428" cy="1347695"/>
          </a:xfrm>
        </p:grpSpPr>
        <p:pic>
          <p:nvPicPr>
            <p:cNvPr id="48" name="Google Shape;48;p23"/>
            <p:cNvPicPr preferRelativeResize="0"/>
            <p:nvPr/>
          </p:nvPicPr>
          <p:blipFill rotWithShape="1">
            <a:blip r:embed="rId5">
              <a:alphaModFix/>
            </a:blip>
            <a:srcRect b="52033" l="94826" r="4564" t="38453"/>
            <a:stretch/>
          </p:blipFill>
          <p:spPr>
            <a:xfrm>
              <a:off x="2336800" y="1341668"/>
              <a:ext cx="114300" cy="262890"/>
            </a:xfrm>
            <a:prstGeom prst="rect">
              <a:avLst/>
            </a:prstGeom>
            <a:noFill/>
            <a:ln>
              <a:noFill/>
            </a:ln>
          </p:spPr>
        </p:pic>
        <p:pic>
          <p:nvPicPr>
            <p:cNvPr id="49" name="Google Shape;49;p23"/>
            <p:cNvPicPr preferRelativeResize="0"/>
            <p:nvPr/>
          </p:nvPicPr>
          <p:blipFill rotWithShape="1">
            <a:blip r:embed="rId5">
              <a:alphaModFix/>
            </a:blip>
            <a:srcRect b="0" l="0" r="0" t="0"/>
            <a:stretch/>
          </p:blipFill>
          <p:spPr>
            <a:xfrm>
              <a:off x="187185" y="1401154"/>
              <a:ext cx="8754428" cy="1288209"/>
            </a:xfrm>
            <a:prstGeom prst="rect">
              <a:avLst/>
            </a:prstGeom>
            <a:noFill/>
            <a:ln>
              <a:noFill/>
            </a:ln>
          </p:spPr>
        </p:pic>
      </p:grpSp>
      <p:sp>
        <p:nvSpPr>
          <p:cNvPr id="50" name="Google Shape;50;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51" name="Google Shape;51;p23"/>
          <p:cNvPicPr preferRelativeResize="0"/>
          <p:nvPr/>
        </p:nvPicPr>
        <p:blipFill rotWithShape="1">
          <a:blip r:embed="rId6">
            <a:alphaModFix/>
          </a:blip>
          <a:srcRect b="0" l="0" r="0" t="0"/>
          <a:stretch/>
        </p:blipFill>
        <p:spPr>
          <a:xfrm>
            <a:off x="3677118" y="6223974"/>
            <a:ext cx="1953287" cy="424982"/>
          </a:xfrm>
          <a:prstGeom prst="rect">
            <a:avLst/>
          </a:prstGeom>
          <a:noFill/>
          <a:ln>
            <a:noFill/>
          </a:ln>
        </p:spPr>
      </p:pic>
      <p:pic>
        <p:nvPicPr>
          <p:cNvPr id="52" name="Google Shape;52;p23"/>
          <p:cNvPicPr preferRelativeResize="0"/>
          <p:nvPr/>
        </p:nvPicPr>
        <p:blipFill rotWithShape="1">
          <a:blip r:embed="rId7">
            <a:alphaModFix/>
          </a:blip>
          <a:srcRect b="0" l="0" r="0" t="0"/>
          <a:stretch/>
        </p:blipFill>
        <p:spPr>
          <a:xfrm>
            <a:off x="103012" y="5958601"/>
            <a:ext cx="1893292" cy="8313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6" name="Shape 126"/>
        <p:cNvGrpSpPr/>
        <p:nvPr/>
      </p:nvGrpSpPr>
      <p:grpSpPr>
        <a:xfrm>
          <a:off x="0" y="0"/>
          <a:ext cx="0" cy="0"/>
          <a:chOff x="0" y="0"/>
          <a:chExt cx="0" cy="0"/>
        </a:xfrm>
      </p:grpSpPr>
      <p:sp>
        <p:nvSpPr>
          <p:cNvPr id="127" name="Google Shape;127;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28" name="Google Shape;128;p32"/>
          <p:cNvSpPr txBox="1"/>
          <p:nvPr/>
        </p:nvSpPr>
        <p:spPr>
          <a:xfrm>
            <a:off x="0" y="186693"/>
            <a:ext cx="9144000" cy="451217"/>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0" i="0" lang="en-US" sz="2000" u="none" cap="none" strike="noStrike">
                <a:solidFill>
                  <a:schemeClr val="lt1"/>
                </a:solidFill>
                <a:latin typeface="Arial"/>
                <a:ea typeface="Arial"/>
                <a:cs typeface="Arial"/>
                <a:sym typeface="Arial"/>
              </a:rPr>
              <a:t>Área de adecuación a los estándares internacionales de validad en promoción de salud, seguridad y derechos humanos </a:t>
            </a:r>
            <a:endParaRPr/>
          </a:p>
          <a:p>
            <a:pPr indent="0" lvl="0" marL="0" marR="0" rtl="0" algn="ctr">
              <a:lnSpc>
                <a:spcPct val="90000"/>
              </a:lnSpc>
              <a:spcBef>
                <a:spcPts val="0"/>
              </a:spcBef>
              <a:spcAft>
                <a:spcPts val="0"/>
              </a:spcAft>
              <a:buClr>
                <a:schemeClr val="dk1"/>
              </a:buClr>
              <a:buSzPts val="4400"/>
              <a:buFont typeface="Arial"/>
              <a:buNone/>
            </a:pPr>
            <a:r>
              <a:t/>
            </a:r>
            <a:endParaRPr b="0" i="0" sz="800" u="none" cap="none" strike="noStrike">
              <a:solidFill>
                <a:schemeClr val="lt1"/>
              </a:solidFill>
              <a:latin typeface="Arial"/>
              <a:ea typeface="Arial"/>
              <a:cs typeface="Arial"/>
              <a:sym typeface="Arial"/>
            </a:endParaRPr>
          </a:p>
        </p:txBody>
      </p:sp>
      <p:pic>
        <p:nvPicPr>
          <p:cNvPr id="129" name="Google Shape;129;p32"/>
          <p:cNvPicPr preferRelativeResize="0"/>
          <p:nvPr/>
        </p:nvPicPr>
        <p:blipFill rotWithShape="1">
          <a:blip r:embed="rId3">
            <a:alphaModFix/>
          </a:blip>
          <a:srcRect b="0" l="0" r="0" t="0"/>
          <a:stretch/>
        </p:blipFill>
        <p:spPr>
          <a:xfrm>
            <a:off x="0" y="682388"/>
            <a:ext cx="9144000" cy="101319"/>
          </a:xfrm>
          <a:prstGeom prst="rect">
            <a:avLst/>
          </a:prstGeom>
          <a:noFill/>
          <a:ln>
            <a:noFill/>
          </a:ln>
        </p:spPr>
      </p:pic>
      <p:sp>
        <p:nvSpPr>
          <p:cNvPr id="130" name="Google Shape;130;p32"/>
          <p:cNvSpPr txBox="1"/>
          <p:nvPr>
            <p:ph idx="1" type="body"/>
          </p:nvPr>
        </p:nvSpPr>
        <p:spPr>
          <a:xfrm>
            <a:off x="-119743" y="2674482"/>
            <a:ext cx="4691743" cy="3864431"/>
          </a:xfrm>
          <a:prstGeom prst="rect">
            <a:avLst/>
          </a:prstGeom>
          <a:noFill/>
          <a:ln>
            <a:noFill/>
          </a:ln>
        </p:spPr>
        <p:txBody>
          <a:bodyPr anchorCtr="0" anchor="b" bIns="45700" lIns="91425" spcFirstLastPara="1" rIns="91425" wrap="square" tIns="45700">
            <a:normAutofit/>
          </a:bodyPr>
          <a:lstStyle/>
          <a:p>
            <a:pPr indent="0" lvl="0" marL="228600" rtl="0" algn="l">
              <a:lnSpc>
                <a:spcPct val="170000"/>
              </a:lnSpc>
              <a:spcBef>
                <a:spcPts val="1000"/>
              </a:spcBef>
              <a:spcAft>
                <a:spcPts val="0"/>
              </a:spcAft>
              <a:buSzPts val="2400"/>
              <a:buNone/>
            </a:pPr>
            <a:r>
              <a:t/>
            </a:r>
            <a:endParaRPr sz="4000"/>
          </a:p>
          <a:p>
            <a:pPr indent="-228600" lvl="0" marL="457200" rtl="0" algn="l">
              <a:lnSpc>
                <a:spcPct val="170000"/>
              </a:lnSpc>
              <a:spcBef>
                <a:spcPts val="1000"/>
              </a:spcBef>
              <a:spcAft>
                <a:spcPts val="0"/>
              </a:spcAft>
              <a:buSzPts val="2400"/>
              <a:buNone/>
            </a:pPr>
            <a:r>
              <a:rPr lang="en-US" sz="4000"/>
              <a:t> </a:t>
            </a:r>
            <a:endParaRPr b="0" sz="4000"/>
          </a:p>
          <a:p>
            <a:pPr indent="-228600" lvl="0" marL="457200" rtl="0" algn="l">
              <a:lnSpc>
                <a:spcPct val="90000"/>
              </a:lnSpc>
              <a:spcBef>
                <a:spcPts val="1000"/>
              </a:spcBef>
              <a:spcAft>
                <a:spcPts val="0"/>
              </a:spcAft>
              <a:buClr>
                <a:schemeClr val="dk1"/>
              </a:buClr>
              <a:buSzPts val="2400"/>
              <a:buNone/>
            </a:pPr>
            <a:r>
              <a:t/>
            </a:r>
            <a:endParaRPr sz="1200"/>
          </a:p>
        </p:txBody>
      </p:sp>
      <p:sp>
        <p:nvSpPr>
          <p:cNvPr id="131" name="Google Shape;131;p32"/>
          <p:cNvSpPr txBox="1"/>
          <p:nvPr/>
        </p:nvSpPr>
        <p:spPr>
          <a:xfrm>
            <a:off x="5671456" y="6084943"/>
            <a:ext cx="15629245" cy="6263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32"/>
          <p:cNvSpPr txBox="1"/>
          <p:nvPr/>
        </p:nvSpPr>
        <p:spPr>
          <a:xfrm>
            <a:off x="128933" y="703078"/>
            <a:ext cx="8886133" cy="7739683"/>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1800" u="none" cap="none" strike="noStrike">
                <a:solidFill>
                  <a:srgbClr val="000000"/>
                </a:solidFill>
                <a:latin typeface="Calibri"/>
                <a:ea typeface="Calibri"/>
                <a:cs typeface="Calibri"/>
                <a:sym typeface="Calibri"/>
              </a:rPr>
              <a:t>Esta área incluye seis estándares : </a:t>
            </a:r>
            <a:endParaRPr b="0" i="0" sz="18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80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protección del usuario del abuso, la discriminación, y la mala práctica </a:t>
            </a:r>
            <a:endParaRPr b="0" i="0" sz="18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protección de la confidencialidad de los usuarios</a:t>
            </a:r>
            <a:endParaRPr b="0" i="0" sz="18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la promoción de la salud integral y funcionamiento social de los usuarios</a:t>
            </a:r>
            <a:endParaRPr b="0" i="0" sz="18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procedimientos para registro y manejo de quejas de los usuarios</a:t>
            </a:r>
            <a:endParaRPr b="0" i="0" sz="18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limpieza del servicio, control de incendios, infecciones y prevención de incidentes graves  </a:t>
            </a:r>
            <a:endParaRPr b="0" i="0" sz="18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gestión de medicamentos (Gráfico Nº 3)</a:t>
            </a:r>
            <a:endParaRPr b="0" i="0" sz="18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El trato respetuoso a los pacientes se cumple con alta (96% ) y parcial (4%) calidad en la mayor parte de los servicios de adicciones. En el mismo sentido, la mayor parte de los servicios refieren contar con procedimientos definidos paa garantizar la protección de los derechos y privacidad de los usuarios (adecuación total 83%, parcial 13%, nula 4%).    Sin embargo,  un grupo importante de centros refiere carecer de un protocolo establecido y actividades documentadas para abordar el estigma y la discriminación de las personas que consumen drogas (adecuación total 35%, parcial 39%, nula 26%).   </a:t>
            </a:r>
            <a:endParaRPr/>
          </a:p>
          <a:p>
            <a:pPr indent="0" lvl="0" marL="0" marR="0" rtl="0" algn="just">
              <a:lnSpc>
                <a:spcPct val="107000"/>
              </a:lnSpc>
              <a:spcBef>
                <a:spcPts val="800"/>
              </a:spcBef>
              <a:spcAft>
                <a:spcPts val="0"/>
              </a:spcAft>
              <a:buNone/>
            </a:pPr>
            <a:r>
              <a:rPr b="0" i="0" lang="en-US" sz="1800" u="none" cap="none" strike="noStrike">
                <a:solidFill>
                  <a:srgbClr val="000000"/>
                </a:solidFill>
                <a:latin typeface="Calibri"/>
                <a:ea typeface="Calibri"/>
                <a:cs typeface="Calibri"/>
                <a:sym typeface="Calibri"/>
              </a:rPr>
              <a:t>Se registra, comúnmente, total (83%) y parcial (17%) adecuación de calidad para promover salud, bienestar y funcionamiento social de usuarios. Se evidencia adecuación respecto a la capacidad de serviciospara ayudar a cada usuario a mejorar su funcionamiento social y su reintegración en la comunidad (adecuación total 65%, parcial 26%, nula 9%).  La mayor parte  refiere contar con adecuación de mecanismos de para recopilar y responder a quejas de usuarios ( total 74%, parcial 22%, nula 4%).  </a:t>
            </a:r>
            <a:endParaRPr/>
          </a:p>
          <a:p>
            <a:pPr indent="0" lvl="0" marL="0" marR="0" rtl="0" algn="just">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80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sp>
        <p:nvSpPr>
          <p:cNvPr id="137" name="Google Shape;137;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38" name="Google Shape;138;p33"/>
          <p:cNvSpPr txBox="1"/>
          <p:nvPr/>
        </p:nvSpPr>
        <p:spPr>
          <a:xfrm>
            <a:off x="0" y="186693"/>
            <a:ext cx="9144000" cy="451217"/>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0" i="0" lang="en-US" sz="2000" u="none" cap="none" strike="noStrike">
                <a:solidFill>
                  <a:schemeClr val="lt1"/>
                </a:solidFill>
                <a:latin typeface="Arial"/>
                <a:ea typeface="Arial"/>
                <a:cs typeface="Arial"/>
                <a:sym typeface="Arial"/>
              </a:rPr>
              <a:t>Área de adecuación a los estándares internacionales de validad en promoción de salud, seguridad y derechos humanos </a:t>
            </a:r>
            <a:endParaRPr/>
          </a:p>
          <a:p>
            <a:pPr indent="0" lvl="0" marL="0" marR="0" rtl="0" algn="ctr">
              <a:lnSpc>
                <a:spcPct val="90000"/>
              </a:lnSpc>
              <a:spcBef>
                <a:spcPts val="0"/>
              </a:spcBef>
              <a:spcAft>
                <a:spcPts val="0"/>
              </a:spcAft>
              <a:buClr>
                <a:schemeClr val="dk1"/>
              </a:buClr>
              <a:buSzPts val="4400"/>
              <a:buFont typeface="Arial"/>
              <a:buNone/>
            </a:pPr>
            <a:r>
              <a:t/>
            </a:r>
            <a:endParaRPr b="0" i="0" sz="800" u="none" cap="none" strike="noStrike">
              <a:solidFill>
                <a:schemeClr val="lt1"/>
              </a:solidFill>
              <a:latin typeface="Arial"/>
              <a:ea typeface="Arial"/>
              <a:cs typeface="Arial"/>
              <a:sym typeface="Arial"/>
            </a:endParaRPr>
          </a:p>
        </p:txBody>
      </p:sp>
      <p:pic>
        <p:nvPicPr>
          <p:cNvPr id="139" name="Google Shape;139;p33"/>
          <p:cNvPicPr preferRelativeResize="0"/>
          <p:nvPr/>
        </p:nvPicPr>
        <p:blipFill rotWithShape="1">
          <a:blip r:embed="rId3">
            <a:alphaModFix/>
          </a:blip>
          <a:srcRect b="0" l="0" r="0" t="0"/>
          <a:stretch/>
        </p:blipFill>
        <p:spPr>
          <a:xfrm>
            <a:off x="0" y="682388"/>
            <a:ext cx="9144000" cy="101319"/>
          </a:xfrm>
          <a:prstGeom prst="rect">
            <a:avLst/>
          </a:prstGeom>
          <a:noFill/>
          <a:ln>
            <a:noFill/>
          </a:ln>
        </p:spPr>
      </p:pic>
      <p:sp>
        <p:nvSpPr>
          <p:cNvPr id="140" name="Google Shape;140;p33"/>
          <p:cNvSpPr txBox="1"/>
          <p:nvPr>
            <p:ph idx="1" type="body"/>
          </p:nvPr>
        </p:nvSpPr>
        <p:spPr>
          <a:xfrm>
            <a:off x="-119743" y="2674482"/>
            <a:ext cx="4691743" cy="3864431"/>
          </a:xfrm>
          <a:prstGeom prst="rect">
            <a:avLst/>
          </a:prstGeom>
          <a:noFill/>
          <a:ln>
            <a:noFill/>
          </a:ln>
        </p:spPr>
        <p:txBody>
          <a:bodyPr anchorCtr="0" anchor="b" bIns="45700" lIns="91425" spcFirstLastPara="1" rIns="91425" wrap="square" tIns="45700">
            <a:normAutofit/>
          </a:bodyPr>
          <a:lstStyle/>
          <a:p>
            <a:pPr indent="0" lvl="0" marL="228600" rtl="0" algn="l">
              <a:lnSpc>
                <a:spcPct val="170000"/>
              </a:lnSpc>
              <a:spcBef>
                <a:spcPts val="1000"/>
              </a:spcBef>
              <a:spcAft>
                <a:spcPts val="0"/>
              </a:spcAft>
              <a:buSzPts val="2400"/>
              <a:buNone/>
            </a:pPr>
            <a:r>
              <a:t/>
            </a:r>
            <a:endParaRPr sz="4000"/>
          </a:p>
          <a:p>
            <a:pPr indent="-228600" lvl="0" marL="457200" rtl="0" algn="l">
              <a:lnSpc>
                <a:spcPct val="170000"/>
              </a:lnSpc>
              <a:spcBef>
                <a:spcPts val="1000"/>
              </a:spcBef>
              <a:spcAft>
                <a:spcPts val="0"/>
              </a:spcAft>
              <a:buSzPts val="2400"/>
              <a:buNone/>
            </a:pPr>
            <a:r>
              <a:rPr lang="en-US" sz="4000"/>
              <a:t> </a:t>
            </a:r>
            <a:endParaRPr b="0" sz="4000"/>
          </a:p>
          <a:p>
            <a:pPr indent="-228600" lvl="0" marL="457200" rtl="0" algn="l">
              <a:lnSpc>
                <a:spcPct val="90000"/>
              </a:lnSpc>
              <a:spcBef>
                <a:spcPts val="1000"/>
              </a:spcBef>
              <a:spcAft>
                <a:spcPts val="0"/>
              </a:spcAft>
              <a:buClr>
                <a:schemeClr val="dk1"/>
              </a:buClr>
              <a:buSzPts val="2400"/>
              <a:buNone/>
            </a:pPr>
            <a:r>
              <a:t/>
            </a:r>
            <a:endParaRPr sz="1200"/>
          </a:p>
        </p:txBody>
      </p:sp>
      <p:sp>
        <p:nvSpPr>
          <p:cNvPr id="141" name="Google Shape;141;p33"/>
          <p:cNvSpPr txBox="1"/>
          <p:nvPr/>
        </p:nvSpPr>
        <p:spPr>
          <a:xfrm>
            <a:off x="5671456" y="6084943"/>
            <a:ext cx="15629245" cy="6263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33"/>
          <p:cNvSpPr txBox="1"/>
          <p:nvPr/>
        </p:nvSpPr>
        <p:spPr>
          <a:xfrm>
            <a:off x="257867" y="1160255"/>
            <a:ext cx="8886133" cy="4177810"/>
          </a:xfrm>
          <a:prstGeom prst="rect">
            <a:avLst/>
          </a:prstGeom>
          <a:noFill/>
          <a:ln>
            <a:noFill/>
          </a:ln>
        </p:spPr>
        <p:txBody>
          <a:bodyPr anchorCtr="0" anchor="t" bIns="45700" lIns="91425" spcFirstLastPara="1" rIns="91425" wrap="square" tIns="45700">
            <a:spAutoFit/>
          </a:bodyPr>
          <a:lstStyle/>
          <a:p>
            <a:pPr indent="449580" lvl="0" marL="0" marR="0" rtl="0" algn="just">
              <a:lnSpc>
                <a:spcPct val="115000"/>
              </a:lnSpc>
              <a:spcBef>
                <a:spcPts val="0"/>
              </a:spcBef>
              <a:spcAft>
                <a:spcPts val="0"/>
              </a:spcAft>
              <a:buNone/>
            </a:pPr>
            <a:r>
              <a:rPr b="0" i="0" lang="en-US" sz="1800" u="none" cap="none" strike="noStrike">
                <a:solidFill>
                  <a:srgbClr val="000000"/>
                </a:solidFill>
                <a:latin typeface="Calibri"/>
                <a:ea typeface="Calibri"/>
                <a:cs typeface="Calibri"/>
                <a:sym typeface="Calibri"/>
              </a:rPr>
              <a:t>La mayoría de CSMC  refieren cumplir con alta adecuación de calidad con las normas de limpieza para un centro de salud (adecuación total 78%, parcial 17%, nula 4%).  De igual manera, en general es alta la adecuación de la calidad al contar con protocolo para garantizar el almacenamiento, prescripción y dispensación segura de medicamentos (adecuación total 83%, parcial 13%, nula 4%).  </a:t>
            </a:r>
            <a:endParaRPr b="0" i="0" sz="1800" u="none" cap="none" strike="noStrike">
              <a:solidFill>
                <a:srgbClr val="000000"/>
              </a:solidFill>
              <a:latin typeface="Calibri"/>
              <a:ea typeface="Calibri"/>
              <a:cs typeface="Calibri"/>
              <a:sym typeface="Calibri"/>
            </a:endParaRPr>
          </a:p>
          <a:p>
            <a:pPr indent="449580" lvl="0" marL="0" marR="0" rtl="0" algn="just">
              <a:lnSpc>
                <a:spcPct val="115000"/>
              </a:lnSpc>
              <a:spcBef>
                <a:spcPts val="800"/>
              </a:spcBef>
              <a:spcAft>
                <a:spcPts val="0"/>
              </a:spcAft>
              <a:buNone/>
            </a:pPr>
            <a:r>
              <a:rPr b="0" i="0" lang="en-US" sz="1800" u="none" cap="none" strike="noStrike">
                <a:solidFill>
                  <a:srgbClr val="000000"/>
                </a:solidFill>
                <a:latin typeface="Calibri"/>
                <a:ea typeface="Calibri"/>
                <a:cs typeface="Calibri"/>
                <a:sym typeface="Calibri"/>
              </a:rPr>
              <a:t>Existe oportunidad para mejora de la calidad de los servicios respecto al control de infecciones (adecuación total 17%, parcial 48%, nula 35%), la gestión de incidentes graves (total 22%,  parcial 35%, nulo 43%) y el cumplimiento con normas contra incendios (total 26%, parcial 35%, nula 39%).  </a:t>
            </a:r>
            <a:endParaRPr b="0" i="0" sz="18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80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6" name="Shape 146"/>
        <p:cNvGrpSpPr/>
        <p:nvPr/>
      </p:nvGrpSpPr>
      <p:grpSpPr>
        <a:xfrm>
          <a:off x="0" y="0"/>
          <a:ext cx="0" cy="0"/>
          <a:chOff x="0" y="0"/>
          <a:chExt cx="0" cy="0"/>
        </a:xfrm>
      </p:grpSpPr>
      <p:sp>
        <p:nvSpPr>
          <p:cNvPr id="147" name="Google Shape;147;p34"/>
          <p:cNvSpPr txBox="1"/>
          <p:nvPr>
            <p:ph type="title"/>
          </p:nvPr>
        </p:nvSpPr>
        <p:spPr>
          <a:xfrm>
            <a:off x="0" y="1360642"/>
            <a:ext cx="9144000" cy="544861"/>
          </a:xfrm>
          <a:prstGeom prst="rect">
            <a:avLst/>
          </a:prstGeom>
          <a:solidFill>
            <a:srgbClr val="5D406A"/>
          </a:solid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dk1"/>
              </a:buClr>
              <a:buSzPts val="4400"/>
              <a:buFont typeface="Arial"/>
              <a:buNone/>
            </a:pPr>
            <a:r>
              <a:rPr lang="en-US" sz="3000">
                <a:solidFill>
                  <a:schemeClr val="lt1"/>
                </a:solidFill>
              </a:rPr>
              <a:t>xxxxxx</a:t>
            </a:r>
            <a:endParaRPr>
              <a:solidFill>
                <a:schemeClr val="lt1"/>
              </a:solidFill>
            </a:endParaRPr>
          </a:p>
        </p:txBody>
      </p:sp>
      <p:sp>
        <p:nvSpPr>
          <p:cNvPr id="148" name="Google Shape;148;p34"/>
          <p:cNvSpPr txBox="1"/>
          <p:nvPr>
            <p:ph idx="1" type="body"/>
          </p:nvPr>
        </p:nvSpPr>
        <p:spPr>
          <a:xfrm>
            <a:off x="144182" y="2269770"/>
            <a:ext cx="9055661" cy="4258029"/>
          </a:xfrm>
          <a:prstGeom prst="rect">
            <a:avLst/>
          </a:prstGeom>
          <a:noFill/>
          <a:ln>
            <a:noFill/>
          </a:ln>
        </p:spPr>
        <p:txBody>
          <a:bodyPr anchorCtr="0" anchor="t" bIns="34275" lIns="68550" spcFirstLastPara="1" rIns="68550" wrap="square" tIns="34275">
            <a:normAutofit/>
          </a:bodyPr>
          <a:lstStyle/>
          <a:p>
            <a:pPr indent="0" lvl="0" marL="0" rtl="0" algn="l">
              <a:lnSpc>
                <a:spcPct val="110000"/>
              </a:lnSpc>
              <a:spcBef>
                <a:spcPts val="0"/>
              </a:spcBef>
              <a:spcAft>
                <a:spcPts val="0"/>
              </a:spcAft>
              <a:buSzPts val="2800"/>
              <a:buNone/>
            </a:pPr>
            <a:r>
              <a:t/>
            </a:r>
            <a:endParaRPr sz="1800"/>
          </a:p>
          <a:p>
            <a:pPr indent="-214313" lvl="0" marL="214313" rtl="0" algn="l">
              <a:lnSpc>
                <a:spcPct val="94285"/>
              </a:lnSpc>
              <a:spcBef>
                <a:spcPts val="0"/>
              </a:spcBef>
              <a:spcAft>
                <a:spcPts val="400"/>
              </a:spcAft>
              <a:buSzPts val="2800"/>
              <a:buFont typeface="Arial"/>
              <a:buChar char="•"/>
            </a:pPr>
            <a:r>
              <a:rPr lang="en-US"/>
              <a:t>xxx</a:t>
            </a:r>
            <a:endParaRPr sz="1800"/>
          </a:p>
        </p:txBody>
      </p:sp>
      <p:pic>
        <p:nvPicPr>
          <p:cNvPr id="149" name="Google Shape;149;p34"/>
          <p:cNvPicPr preferRelativeResize="0"/>
          <p:nvPr/>
        </p:nvPicPr>
        <p:blipFill rotWithShape="1">
          <a:blip r:embed="rId3">
            <a:alphaModFix/>
          </a:blip>
          <a:srcRect b="0" l="0" r="0" t="0"/>
          <a:stretch/>
        </p:blipFill>
        <p:spPr>
          <a:xfrm>
            <a:off x="0" y="0"/>
            <a:ext cx="9143999"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3" name="Shape 153"/>
        <p:cNvGrpSpPr/>
        <p:nvPr/>
      </p:nvGrpSpPr>
      <p:grpSpPr>
        <a:xfrm>
          <a:off x="0" y="0"/>
          <a:ext cx="0" cy="0"/>
          <a:chOff x="0" y="0"/>
          <a:chExt cx="0" cy="0"/>
        </a:xfrm>
      </p:grpSpPr>
      <p:sp>
        <p:nvSpPr>
          <p:cNvPr id="154" name="Google Shape;154;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55" name="Google Shape;155;p35"/>
          <p:cNvSpPr txBox="1"/>
          <p:nvPr/>
        </p:nvSpPr>
        <p:spPr>
          <a:xfrm>
            <a:off x="0" y="255068"/>
            <a:ext cx="9144000" cy="451217"/>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0" i="0" lang="en-US" sz="2000" u="none" cap="none" strike="noStrike">
                <a:solidFill>
                  <a:schemeClr val="lt1"/>
                </a:solidFill>
                <a:latin typeface="Arial"/>
                <a:ea typeface="Arial"/>
                <a:cs typeface="Arial"/>
                <a:sym typeface="Arial"/>
              </a:rPr>
              <a:t>Área de adecuación a los estándares internacionales de tratamiento individualizado centrado en el usuario</a:t>
            </a:r>
            <a:endParaRPr/>
          </a:p>
          <a:p>
            <a:pPr indent="0" lvl="0" marL="0" marR="0" rtl="0" algn="ctr">
              <a:lnSpc>
                <a:spcPct val="90000"/>
              </a:lnSpc>
              <a:spcBef>
                <a:spcPts val="0"/>
              </a:spcBef>
              <a:spcAft>
                <a:spcPts val="0"/>
              </a:spcAft>
              <a:buClr>
                <a:schemeClr val="dk1"/>
              </a:buClr>
              <a:buSzPts val="44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4400"/>
              <a:buFont typeface="Arial"/>
              <a:buNone/>
            </a:pPr>
            <a:r>
              <a:t/>
            </a:r>
            <a:endParaRPr b="0" i="0" sz="800" u="none" cap="none" strike="noStrike">
              <a:solidFill>
                <a:schemeClr val="lt1"/>
              </a:solidFill>
              <a:latin typeface="Arial"/>
              <a:ea typeface="Arial"/>
              <a:cs typeface="Arial"/>
              <a:sym typeface="Arial"/>
            </a:endParaRPr>
          </a:p>
        </p:txBody>
      </p:sp>
      <p:pic>
        <p:nvPicPr>
          <p:cNvPr id="156" name="Google Shape;156;p35"/>
          <p:cNvPicPr preferRelativeResize="0"/>
          <p:nvPr/>
        </p:nvPicPr>
        <p:blipFill rotWithShape="1">
          <a:blip r:embed="rId3">
            <a:alphaModFix/>
          </a:blip>
          <a:srcRect b="0" l="0" r="0" t="0"/>
          <a:stretch/>
        </p:blipFill>
        <p:spPr>
          <a:xfrm>
            <a:off x="0" y="682388"/>
            <a:ext cx="9144000" cy="101319"/>
          </a:xfrm>
          <a:prstGeom prst="rect">
            <a:avLst/>
          </a:prstGeom>
          <a:noFill/>
          <a:ln>
            <a:noFill/>
          </a:ln>
        </p:spPr>
      </p:pic>
      <p:sp>
        <p:nvSpPr>
          <p:cNvPr id="157" name="Google Shape;157;p35"/>
          <p:cNvSpPr txBox="1"/>
          <p:nvPr>
            <p:ph idx="1" type="body"/>
          </p:nvPr>
        </p:nvSpPr>
        <p:spPr>
          <a:xfrm>
            <a:off x="0" y="706285"/>
            <a:ext cx="9373961" cy="3328505"/>
          </a:xfrm>
          <a:prstGeom prst="rect">
            <a:avLst/>
          </a:prstGeom>
          <a:noFill/>
          <a:ln>
            <a:noFill/>
          </a:ln>
        </p:spPr>
        <p:txBody>
          <a:bodyPr anchorCtr="0" anchor="t" bIns="45700" lIns="91425" spcFirstLastPara="1" rIns="91425" wrap="square" tIns="45700">
            <a:normAutofit lnSpcReduction="10000"/>
          </a:bodyPr>
          <a:lstStyle/>
          <a:p>
            <a:pPr indent="-11113" lvl="0" marL="11113" rtl="0" algn="l">
              <a:lnSpc>
                <a:spcPct val="107000"/>
              </a:lnSpc>
              <a:spcBef>
                <a:spcPts val="1000"/>
              </a:spcBef>
              <a:spcAft>
                <a:spcPts val="0"/>
              </a:spcAft>
              <a:buSzPts val="2400"/>
              <a:buNone/>
            </a:pPr>
            <a:r>
              <a:rPr b="0" lang="en-US" sz="1800">
                <a:solidFill>
                  <a:srgbClr val="000000"/>
                </a:solidFill>
                <a:latin typeface="Calibri"/>
                <a:ea typeface="Calibri"/>
                <a:cs typeface="Calibri"/>
                <a:sym typeface="Calibri"/>
              </a:rPr>
              <a:t>Evalúa en qué medida el tratamiento se adapta a las necesidades y fortalezas únicas del usuario incorporando su contexto. Incluye seis estándares :  </a:t>
            </a:r>
            <a:endParaRPr b="0" sz="1800">
              <a:solidFill>
                <a:srgbClr val="000000"/>
              </a:solidFill>
              <a:latin typeface="Calibri"/>
              <a:ea typeface="Calibri"/>
              <a:cs typeface="Calibri"/>
              <a:sym typeface="Calibri"/>
            </a:endParaRPr>
          </a:p>
          <a:p>
            <a:pPr indent="-342900" lvl="0" marL="342900" rtl="0" algn="l">
              <a:lnSpc>
                <a:spcPct val="107000"/>
              </a:lnSpc>
              <a:spcBef>
                <a:spcPts val="1800"/>
              </a:spcBef>
              <a:spcAft>
                <a:spcPts val="0"/>
              </a:spcAft>
              <a:buSzPts val="2400"/>
              <a:buFont typeface="Arial"/>
              <a:buAutoNum type="arabicParenR"/>
            </a:pPr>
            <a:r>
              <a:rPr b="0" lang="en-US" sz="1800">
                <a:solidFill>
                  <a:srgbClr val="000000"/>
                </a:solidFill>
                <a:latin typeface="Calibri"/>
                <a:ea typeface="Calibri"/>
                <a:cs typeface="Calibri"/>
                <a:sym typeface="Calibri"/>
              </a:rPr>
              <a:t>la evaluación integral y participativa del usuario,</a:t>
            </a:r>
            <a:endParaRPr b="0" sz="1800">
              <a:solidFill>
                <a:srgbClr val="000000"/>
              </a:solidFill>
              <a:latin typeface="Calibri"/>
              <a:ea typeface="Calibri"/>
              <a:cs typeface="Calibri"/>
              <a:sym typeface="Calibri"/>
            </a:endParaRPr>
          </a:p>
          <a:p>
            <a:pPr indent="-342900" lvl="0" marL="342900" rtl="0" algn="l">
              <a:lnSpc>
                <a:spcPct val="107000"/>
              </a:lnSpc>
              <a:spcBef>
                <a:spcPts val="1000"/>
              </a:spcBef>
              <a:spcAft>
                <a:spcPts val="0"/>
              </a:spcAft>
              <a:buSzPts val="2400"/>
              <a:buFont typeface="Arial"/>
              <a:buAutoNum type="arabicParenR"/>
            </a:pPr>
            <a:r>
              <a:rPr b="0" lang="en-US" sz="1800">
                <a:solidFill>
                  <a:srgbClr val="000000"/>
                </a:solidFill>
                <a:latin typeface="Calibri"/>
                <a:ea typeface="Calibri"/>
                <a:cs typeface="Calibri"/>
                <a:sym typeface="Calibri"/>
              </a:rPr>
              <a:t>el proceso de consentimiento informado, </a:t>
            </a:r>
            <a:endParaRPr b="0" sz="1800">
              <a:solidFill>
                <a:srgbClr val="000000"/>
              </a:solidFill>
              <a:latin typeface="Calibri"/>
              <a:ea typeface="Calibri"/>
              <a:cs typeface="Calibri"/>
              <a:sym typeface="Calibri"/>
            </a:endParaRPr>
          </a:p>
          <a:p>
            <a:pPr indent="-342900" lvl="0" marL="342900" rtl="0" algn="l">
              <a:lnSpc>
                <a:spcPct val="107000"/>
              </a:lnSpc>
              <a:spcBef>
                <a:spcPts val="1000"/>
              </a:spcBef>
              <a:spcAft>
                <a:spcPts val="0"/>
              </a:spcAft>
              <a:buSzPts val="2400"/>
              <a:buFont typeface="Arial"/>
              <a:buAutoNum type="arabicParenR"/>
            </a:pPr>
            <a:r>
              <a:rPr b="0" lang="en-US" sz="1800">
                <a:solidFill>
                  <a:srgbClr val="000000"/>
                </a:solidFill>
                <a:latin typeface="Calibri"/>
                <a:ea typeface="Calibri"/>
                <a:cs typeface="Calibri"/>
                <a:sym typeface="Calibri"/>
              </a:rPr>
              <a:t>el diseño y seguimiento de planes individualizados de tratamiento, </a:t>
            </a:r>
            <a:endParaRPr b="0" sz="1800">
              <a:solidFill>
                <a:srgbClr val="000000"/>
              </a:solidFill>
              <a:latin typeface="Calibri"/>
              <a:ea typeface="Calibri"/>
              <a:cs typeface="Calibri"/>
              <a:sym typeface="Calibri"/>
            </a:endParaRPr>
          </a:p>
          <a:p>
            <a:pPr indent="-342900" lvl="0" marL="342900" rtl="0" algn="l">
              <a:lnSpc>
                <a:spcPct val="107000"/>
              </a:lnSpc>
              <a:spcBef>
                <a:spcPts val="1000"/>
              </a:spcBef>
              <a:spcAft>
                <a:spcPts val="0"/>
              </a:spcAft>
              <a:buSzPts val="2400"/>
              <a:buFont typeface="Arial"/>
              <a:buAutoNum type="arabicParenR"/>
            </a:pPr>
            <a:r>
              <a:rPr b="0" lang="en-US" sz="1800">
                <a:solidFill>
                  <a:srgbClr val="000000"/>
                </a:solidFill>
                <a:latin typeface="Calibri"/>
                <a:ea typeface="Calibri"/>
                <a:cs typeface="Calibri"/>
                <a:sym typeface="Calibri"/>
              </a:rPr>
              <a:t>la coordinación con otros proveedores, </a:t>
            </a:r>
            <a:endParaRPr b="0" sz="1800">
              <a:solidFill>
                <a:srgbClr val="000000"/>
              </a:solidFill>
              <a:latin typeface="Calibri"/>
              <a:ea typeface="Calibri"/>
              <a:cs typeface="Calibri"/>
              <a:sym typeface="Calibri"/>
            </a:endParaRPr>
          </a:p>
          <a:p>
            <a:pPr indent="-342900" lvl="0" marL="342900" rtl="0" algn="l">
              <a:lnSpc>
                <a:spcPct val="107000"/>
              </a:lnSpc>
              <a:spcBef>
                <a:spcPts val="1000"/>
              </a:spcBef>
              <a:spcAft>
                <a:spcPts val="0"/>
              </a:spcAft>
              <a:buSzPts val="2400"/>
              <a:buFont typeface="Arial"/>
              <a:buAutoNum type="arabicParenR"/>
            </a:pPr>
            <a:r>
              <a:rPr b="0" lang="en-US" sz="1800">
                <a:solidFill>
                  <a:srgbClr val="000000"/>
                </a:solidFill>
                <a:latin typeface="Calibri"/>
                <a:ea typeface="Calibri"/>
                <a:cs typeface="Calibri"/>
                <a:sym typeface="Calibri"/>
              </a:rPr>
              <a:t>la adecuación a las necesidades de diversos grupos de pacientes,</a:t>
            </a:r>
            <a:endParaRPr b="0" sz="1800">
              <a:solidFill>
                <a:srgbClr val="000000"/>
              </a:solidFill>
              <a:latin typeface="Calibri"/>
              <a:ea typeface="Calibri"/>
              <a:cs typeface="Calibri"/>
              <a:sym typeface="Calibri"/>
            </a:endParaRPr>
          </a:p>
          <a:p>
            <a:pPr indent="-342900" lvl="0" marL="342900" rtl="0" algn="l">
              <a:lnSpc>
                <a:spcPct val="107000"/>
              </a:lnSpc>
              <a:spcBef>
                <a:spcPts val="1000"/>
              </a:spcBef>
              <a:spcAft>
                <a:spcPts val="800"/>
              </a:spcAft>
              <a:buSzPts val="2400"/>
              <a:buFont typeface="Arial"/>
              <a:buAutoNum type="arabicParenR"/>
            </a:pPr>
            <a:r>
              <a:rPr b="0" lang="en-US" sz="1800">
                <a:solidFill>
                  <a:srgbClr val="000000"/>
                </a:solidFill>
                <a:latin typeface="Calibri"/>
                <a:ea typeface="Calibri"/>
                <a:cs typeface="Calibri"/>
                <a:sym typeface="Calibri"/>
              </a:rPr>
              <a:t>la participación de los pacientes en el diseño y prestación del servicio (Gráfico Nº 4).</a:t>
            </a:r>
            <a:endParaRPr b="0" sz="1800">
              <a:solidFill>
                <a:srgbClr val="000000"/>
              </a:solidFill>
              <a:latin typeface="Calibri"/>
              <a:ea typeface="Calibri"/>
              <a:cs typeface="Calibri"/>
              <a:sym typeface="Calibri"/>
            </a:endParaRPr>
          </a:p>
        </p:txBody>
      </p:sp>
      <p:sp>
        <p:nvSpPr>
          <p:cNvPr id="158" name="Google Shape;158;p35"/>
          <p:cNvSpPr txBox="1"/>
          <p:nvPr/>
        </p:nvSpPr>
        <p:spPr>
          <a:xfrm>
            <a:off x="57149" y="4109582"/>
            <a:ext cx="9259661"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En relación a la integralidad de la evaluación, el uso de herramientas integrales de evaluación es una práctica que se da en la mayoría de los servicios (total 87% y parcial 13%). Se reporta calidad en la participación de los usuarios en su evaluación (total 70% y parcial 30%). Se evidencia alta calidad en cuanto a la inclusión de los recursos del paciente como capital de recuperación (total 61% y parcial 39%) y en el uso del consentimiento informado (total 87%, parcial 9%, nula 4%).  </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La mayor parte de  los servicios refieren contar con un plan de tratamiento individual (total 74%, parcial 17%, nula 9%) y refieren revisarlo  en forma regular (total 78%, parcial 17%, nula 4%).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2" name="Shape 162"/>
        <p:cNvGrpSpPr/>
        <p:nvPr/>
      </p:nvGrpSpPr>
      <p:grpSpPr>
        <a:xfrm>
          <a:off x="0" y="0"/>
          <a:ext cx="0" cy="0"/>
          <a:chOff x="0" y="0"/>
          <a:chExt cx="0" cy="0"/>
        </a:xfrm>
      </p:grpSpPr>
      <p:sp>
        <p:nvSpPr>
          <p:cNvPr id="163" name="Google Shape;163;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64" name="Google Shape;164;p36"/>
          <p:cNvSpPr txBox="1"/>
          <p:nvPr/>
        </p:nvSpPr>
        <p:spPr>
          <a:xfrm>
            <a:off x="0" y="255068"/>
            <a:ext cx="9144000" cy="451217"/>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0" i="0" lang="en-US" sz="2000" u="none" cap="none" strike="noStrike">
                <a:solidFill>
                  <a:schemeClr val="lt1"/>
                </a:solidFill>
                <a:latin typeface="Arial"/>
                <a:ea typeface="Arial"/>
                <a:cs typeface="Arial"/>
                <a:sym typeface="Arial"/>
              </a:rPr>
              <a:t>Área de adecuación a los estándares internacionales de tratamiento individualizado centrado en el usuario</a:t>
            </a:r>
            <a:endParaRPr/>
          </a:p>
          <a:p>
            <a:pPr indent="0" lvl="0" marL="0" marR="0" rtl="0" algn="ctr">
              <a:lnSpc>
                <a:spcPct val="90000"/>
              </a:lnSpc>
              <a:spcBef>
                <a:spcPts val="0"/>
              </a:spcBef>
              <a:spcAft>
                <a:spcPts val="0"/>
              </a:spcAft>
              <a:buClr>
                <a:schemeClr val="dk1"/>
              </a:buClr>
              <a:buSzPts val="44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4400"/>
              <a:buFont typeface="Arial"/>
              <a:buNone/>
            </a:pPr>
            <a:r>
              <a:t/>
            </a:r>
            <a:endParaRPr b="0" i="0" sz="800" u="none" cap="none" strike="noStrike">
              <a:solidFill>
                <a:schemeClr val="lt1"/>
              </a:solidFill>
              <a:latin typeface="Arial"/>
              <a:ea typeface="Arial"/>
              <a:cs typeface="Arial"/>
              <a:sym typeface="Arial"/>
            </a:endParaRPr>
          </a:p>
        </p:txBody>
      </p:sp>
      <p:pic>
        <p:nvPicPr>
          <p:cNvPr id="165" name="Google Shape;165;p36"/>
          <p:cNvPicPr preferRelativeResize="0"/>
          <p:nvPr/>
        </p:nvPicPr>
        <p:blipFill rotWithShape="1">
          <a:blip r:embed="rId3">
            <a:alphaModFix/>
          </a:blip>
          <a:srcRect b="0" l="0" r="0" t="0"/>
          <a:stretch/>
        </p:blipFill>
        <p:spPr>
          <a:xfrm>
            <a:off x="0" y="682388"/>
            <a:ext cx="9144000" cy="101319"/>
          </a:xfrm>
          <a:prstGeom prst="rect">
            <a:avLst/>
          </a:prstGeom>
          <a:noFill/>
          <a:ln>
            <a:noFill/>
          </a:ln>
        </p:spPr>
      </p:pic>
      <p:sp>
        <p:nvSpPr>
          <p:cNvPr id="166" name="Google Shape;166;p36"/>
          <p:cNvSpPr txBox="1"/>
          <p:nvPr/>
        </p:nvSpPr>
        <p:spPr>
          <a:xfrm>
            <a:off x="-57831" y="1010245"/>
            <a:ext cx="9259661" cy="5847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La coordinación con otros servicios de salud se refiere con un alto nivel de adecuación (total 83%, parcial 13%, nula 4%).   La integración con otros recursos y servicios es de alta calidad por lo general, (adecuación total 70%, parcial 17%, nula 13%). Tambien se reporta en el desarrollo de planes de alta y fomento de la continuidad del cuidado para prevenir las recaídas, (total 48%, parcial 39%, nula 13%).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Se observa potencial para fortalecer la adecuación de los servicios a los diversos grupos de usuarios con menor acceso a tratamiento (total 39%, parcial 35%, nula 26%).  El nivel de capacitación del personal para cumplir con esta tarea se describe con mediano nivel de logro (57%, parcial 26%, nula 17%).  Asimismo,  existe oportunidad de mejorar la disponibilidad de protocolos para responder adecuadamente a las necesidades de poblaciones con necesidades especiales de tratamiento y atención -como mujeres, niños y adolescentes, etc.-   (total 30%, parcial 43%, nula 26%).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Por último, se podría fortalecer el nivel de involucramiento de pacientes o expacientes (personas con "experiencia vivida" de recuperación de trastornos por consumo de drogas) en el diseño (total 9%, parcial 26%, nula 65%) y  prestación  del servicio (total 17%, parcial 48%, nula 35%).</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0" name="Shape 170"/>
        <p:cNvGrpSpPr/>
        <p:nvPr/>
      </p:nvGrpSpPr>
      <p:grpSpPr>
        <a:xfrm>
          <a:off x="0" y="0"/>
          <a:ext cx="0" cy="0"/>
          <a:chOff x="0" y="0"/>
          <a:chExt cx="0" cy="0"/>
        </a:xfrm>
      </p:grpSpPr>
      <p:sp>
        <p:nvSpPr>
          <p:cNvPr id="171" name="Google Shape;171;p37"/>
          <p:cNvSpPr txBox="1"/>
          <p:nvPr>
            <p:ph type="title"/>
          </p:nvPr>
        </p:nvSpPr>
        <p:spPr>
          <a:xfrm>
            <a:off x="106251" y="592824"/>
            <a:ext cx="9388699" cy="994172"/>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Clr>
                <a:schemeClr val="dk1"/>
              </a:buClr>
              <a:buSzPts val="4400"/>
              <a:buFont typeface="Arial"/>
              <a:buNone/>
            </a:pPr>
            <a:r>
              <a:rPr lang="en-US" sz="2250">
                <a:solidFill>
                  <a:schemeClr val="lt1"/>
                </a:solidFill>
              </a:rPr>
              <a:t>De acuerdo a las necesidades, pueden servir para:</a:t>
            </a:r>
            <a:endParaRPr sz="2250">
              <a:solidFill>
                <a:schemeClr val="lt1"/>
              </a:solidFill>
            </a:endParaRPr>
          </a:p>
        </p:txBody>
      </p:sp>
      <p:sp>
        <p:nvSpPr>
          <p:cNvPr id="172" name="Google Shape;172;p37"/>
          <p:cNvSpPr txBox="1"/>
          <p:nvPr>
            <p:ph idx="1" type="body"/>
          </p:nvPr>
        </p:nvSpPr>
        <p:spPr>
          <a:xfrm>
            <a:off x="202463" y="2760104"/>
            <a:ext cx="8824800" cy="617934"/>
          </a:xfrm>
          <a:prstGeom prst="rect">
            <a:avLst/>
          </a:prstGeom>
          <a:noFill/>
          <a:ln>
            <a:noFill/>
          </a:ln>
        </p:spPr>
        <p:txBody>
          <a:bodyPr anchorCtr="0" anchor="b" bIns="34275" lIns="68550" spcFirstLastPara="1" rIns="68550" wrap="square" tIns="34275">
            <a:noAutofit/>
          </a:bodyPr>
          <a:lstStyle/>
          <a:p>
            <a:pPr indent="0" lvl="0" marL="0" rtl="0" algn="l">
              <a:lnSpc>
                <a:spcPct val="90000"/>
              </a:lnSpc>
              <a:spcBef>
                <a:spcPts val="0"/>
              </a:spcBef>
              <a:spcAft>
                <a:spcPts val="0"/>
              </a:spcAft>
              <a:buSzPts val="2400"/>
              <a:buNone/>
            </a:pPr>
            <a:r>
              <a:t/>
            </a:r>
            <a:endParaRPr b="0"/>
          </a:p>
          <a:p>
            <a:pPr indent="0" lvl="0" marL="0" rtl="0" algn="l">
              <a:lnSpc>
                <a:spcPct val="90000"/>
              </a:lnSpc>
              <a:spcBef>
                <a:spcPts val="0"/>
              </a:spcBef>
              <a:spcAft>
                <a:spcPts val="0"/>
              </a:spcAft>
              <a:buSzPts val="2400"/>
              <a:buNone/>
            </a:pPr>
            <a:r>
              <a:t/>
            </a:r>
            <a:endParaRPr b="0"/>
          </a:p>
          <a:p>
            <a:pPr indent="0" lvl="0" marL="0" rtl="0" algn="l">
              <a:lnSpc>
                <a:spcPct val="90000"/>
              </a:lnSpc>
              <a:spcBef>
                <a:spcPts val="0"/>
              </a:spcBef>
              <a:spcAft>
                <a:spcPts val="0"/>
              </a:spcAft>
              <a:buSzPts val="2400"/>
              <a:buNone/>
            </a:pPr>
            <a:r>
              <a:rPr b="0" lang="en-US"/>
              <a:t> </a:t>
            </a:r>
            <a:endParaRPr/>
          </a:p>
        </p:txBody>
      </p:sp>
      <p:sp>
        <p:nvSpPr>
          <p:cNvPr id="173" name="Google Shape;173;p37"/>
          <p:cNvSpPr txBox="1"/>
          <p:nvPr>
            <p:ph idx="2" type="body"/>
          </p:nvPr>
        </p:nvSpPr>
        <p:spPr>
          <a:xfrm>
            <a:off x="202463" y="1089910"/>
            <a:ext cx="4289045" cy="3241507"/>
          </a:xfrm>
          <a:prstGeom prst="rect">
            <a:avLst/>
          </a:prstGeom>
          <a:noFill/>
          <a:ln>
            <a:noFill/>
          </a:ln>
        </p:spPr>
        <p:txBody>
          <a:bodyPr anchorCtr="0" anchor="t" bIns="34275" lIns="68550" spcFirstLastPara="1" rIns="68550" wrap="square" tIns="34275">
            <a:normAutofit/>
          </a:bodyPr>
          <a:lstStyle/>
          <a:p>
            <a:pPr indent="-38100" lvl="0" marL="171450" rtl="0" algn="l">
              <a:lnSpc>
                <a:spcPct val="120000"/>
              </a:lnSpc>
              <a:spcBef>
                <a:spcPts val="0"/>
              </a:spcBef>
              <a:spcAft>
                <a:spcPts val="0"/>
              </a:spcAft>
              <a:buSzPts val="2800"/>
              <a:buNone/>
            </a:pPr>
            <a:r>
              <a:rPr b="1" lang="en-US" sz="1800"/>
              <a:t>xxx</a:t>
            </a:r>
            <a:endParaRPr sz="2000"/>
          </a:p>
        </p:txBody>
      </p:sp>
      <p:sp>
        <p:nvSpPr>
          <p:cNvPr id="174" name="Google Shape;174;p37"/>
          <p:cNvSpPr txBox="1"/>
          <p:nvPr>
            <p:ph idx="4" type="body"/>
          </p:nvPr>
        </p:nvSpPr>
        <p:spPr>
          <a:xfrm>
            <a:off x="4800600" y="1067337"/>
            <a:ext cx="4274958" cy="3385534"/>
          </a:xfrm>
          <a:prstGeom prst="rect">
            <a:avLst/>
          </a:prstGeom>
          <a:noFill/>
          <a:ln>
            <a:noFill/>
          </a:ln>
        </p:spPr>
        <p:txBody>
          <a:bodyPr anchorCtr="0" anchor="t" bIns="34275" lIns="68550" spcFirstLastPara="1" rIns="68550" wrap="square" tIns="34275">
            <a:normAutofit/>
          </a:bodyPr>
          <a:lstStyle/>
          <a:p>
            <a:pPr indent="-38100" lvl="0" marL="171450" rtl="0" algn="l">
              <a:lnSpc>
                <a:spcPct val="90000"/>
              </a:lnSpc>
              <a:spcBef>
                <a:spcPts val="0"/>
              </a:spcBef>
              <a:spcAft>
                <a:spcPts val="0"/>
              </a:spcAft>
              <a:buSzPts val="2800"/>
              <a:buNone/>
            </a:pPr>
            <a:r>
              <a:rPr b="1" lang="en-US" sz="1800"/>
              <a:t>xxxx</a:t>
            </a:r>
            <a:endParaRPr sz="2000"/>
          </a:p>
        </p:txBody>
      </p:sp>
      <p:pic>
        <p:nvPicPr>
          <p:cNvPr id="175" name="Google Shape;175;p37"/>
          <p:cNvPicPr preferRelativeResize="0"/>
          <p:nvPr/>
        </p:nvPicPr>
        <p:blipFill rotWithShape="1">
          <a:blip r:embed="rId3">
            <a:alphaModFix/>
          </a:blip>
          <a:srcRect b="0" l="0" r="0" t="0"/>
          <a:stretch/>
        </p:blipFill>
        <p:spPr>
          <a:xfrm>
            <a:off x="42863" y="592824"/>
            <a:ext cx="9144000" cy="101319"/>
          </a:xfrm>
          <a:prstGeom prst="rect">
            <a:avLst/>
          </a:prstGeom>
          <a:noFill/>
          <a:ln>
            <a:noFill/>
          </a:ln>
        </p:spPr>
      </p:pic>
      <p:sp>
        <p:nvSpPr>
          <p:cNvPr id="176" name="Google Shape;176;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77" name="Google Shape;177;p37"/>
          <p:cNvPicPr preferRelativeResize="0"/>
          <p:nvPr/>
        </p:nvPicPr>
        <p:blipFill rotWithShape="1">
          <a:blip r:embed="rId4">
            <a:alphaModFix/>
          </a:blip>
          <a:srcRect b="0" l="0" r="0" t="0"/>
          <a:stretch/>
        </p:blipFill>
        <p:spPr>
          <a:xfrm>
            <a:off x="0" y="0"/>
            <a:ext cx="9143999"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grpSp>
        <p:nvGrpSpPr>
          <p:cNvPr id="182" name="Google Shape;182;p38"/>
          <p:cNvGrpSpPr/>
          <p:nvPr/>
        </p:nvGrpSpPr>
        <p:grpSpPr>
          <a:xfrm>
            <a:off x="628650" y="6098293"/>
            <a:ext cx="5409079" cy="759707"/>
            <a:chOff x="124934" y="114300"/>
            <a:chExt cx="9019066" cy="1327150"/>
          </a:xfrm>
        </p:grpSpPr>
        <p:pic>
          <p:nvPicPr>
            <p:cNvPr id="183" name="Google Shape;183;p38"/>
            <p:cNvPicPr preferRelativeResize="0"/>
            <p:nvPr/>
          </p:nvPicPr>
          <p:blipFill rotWithShape="1">
            <a:blip r:embed="rId3">
              <a:alphaModFix/>
            </a:blip>
            <a:srcRect b="0" l="0" r="0" t="0"/>
            <a:stretch/>
          </p:blipFill>
          <p:spPr>
            <a:xfrm>
              <a:off x="124934" y="114300"/>
              <a:ext cx="9019066" cy="1327150"/>
            </a:xfrm>
            <a:prstGeom prst="rect">
              <a:avLst/>
            </a:prstGeom>
            <a:noFill/>
            <a:ln>
              <a:noFill/>
            </a:ln>
          </p:spPr>
        </p:pic>
        <p:pic>
          <p:nvPicPr>
            <p:cNvPr id="184" name="Google Shape;184;p38"/>
            <p:cNvPicPr preferRelativeResize="0"/>
            <p:nvPr/>
          </p:nvPicPr>
          <p:blipFill rotWithShape="1">
            <a:blip r:embed="rId3">
              <a:alphaModFix/>
            </a:blip>
            <a:srcRect b="52028" l="94728" r="4320" t="42249"/>
            <a:stretch/>
          </p:blipFill>
          <p:spPr>
            <a:xfrm>
              <a:off x="2297595" y="203200"/>
              <a:ext cx="178905" cy="158262"/>
            </a:xfrm>
            <a:prstGeom prst="rect">
              <a:avLst/>
            </a:prstGeom>
            <a:noFill/>
            <a:ln>
              <a:noFill/>
            </a:ln>
          </p:spPr>
        </p:pic>
      </p:grpSp>
      <p:sp>
        <p:nvSpPr>
          <p:cNvPr id="185" name="Google Shape;185;p38"/>
          <p:cNvSpPr txBox="1"/>
          <p:nvPr/>
        </p:nvSpPr>
        <p:spPr>
          <a:xfrm>
            <a:off x="308610" y="1318321"/>
            <a:ext cx="7886700" cy="5539679"/>
          </a:xfrm>
          <a:prstGeom prst="rect">
            <a:avLst/>
          </a:prstGeom>
          <a:noFill/>
          <a:ln>
            <a:noFill/>
          </a:ln>
        </p:spPr>
        <p:txBody>
          <a:bodyPr anchorCtr="0" anchor="t" bIns="45700" lIns="91425" spcFirstLastPara="1" rIns="91425" wrap="square" tIns="45700">
            <a:noAutofit/>
          </a:bodyPr>
          <a:lstStyle/>
          <a:p>
            <a:pPr indent="0" lvl="0" marL="228600" marR="0" rtl="0" algn="just">
              <a:lnSpc>
                <a:spcPct val="107000"/>
              </a:lnSpc>
              <a:spcBef>
                <a:spcPts val="0"/>
              </a:spcBef>
              <a:spcAft>
                <a:spcPts val="0"/>
              </a:spcAft>
              <a:buClr>
                <a:schemeClr val="dk1"/>
              </a:buClr>
              <a:buSzPts val="4400"/>
              <a:buFont typeface="Arial"/>
              <a:buNone/>
            </a:pPr>
            <a:r>
              <a:rPr b="1" i="0" lang="en-US" sz="2400" u="none" cap="none" strike="noStrike">
                <a:solidFill>
                  <a:schemeClr val="dk1"/>
                </a:solidFill>
                <a:latin typeface="Calibri"/>
                <a:ea typeface="Calibri"/>
                <a:cs typeface="Calibri"/>
                <a:sym typeface="Calibri"/>
              </a:rPr>
              <a:t>1. Involucamiento de usuarios</a:t>
            </a:r>
            <a:endParaRPr b="0" i="0" sz="2400" u="none" cap="none" strike="noStrike">
              <a:solidFill>
                <a:schemeClr val="dk1"/>
              </a:solidFill>
              <a:latin typeface="Calibri"/>
              <a:ea typeface="Calibri"/>
              <a:cs typeface="Calibri"/>
              <a:sym typeface="Calibri"/>
            </a:endParaRPr>
          </a:p>
          <a:p>
            <a:pPr indent="-342900" lvl="0" marL="571500" marR="0" rtl="0" algn="l">
              <a:lnSpc>
                <a:spcPct val="107000"/>
              </a:lnSpc>
              <a:spcBef>
                <a:spcPts val="800"/>
              </a:spcBef>
              <a:spcAft>
                <a:spcPts val="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Mecanismos para involucrar a los usuarios en el diseño o rediseño del servicio</a:t>
            </a:r>
            <a:endParaRPr b="0" i="0" sz="1800" u="none" cap="none" strike="noStrike">
              <a:solidFill>
                <a:schemeClr val="dk1"/>
              </a:solidFill>
              <a:latin typeface="Calibri"/>
              <a:ea typeface="Calibri"/>
              <a:cs typeface="Calibri"/>
              <a:sym typeface="Calibri"/>
            </a:endParaRPr>
          </a:p>
          <a:p>
            <a:pPr indent="-342900" lvl="0" marL="571500" marR="0" rtl="0" algn="l">
              <a:lnSpc>
                <a:spcPct val="107000"/>
              </a:lnSpc>
              <a:spcBef>
                <a:spcPts val="800"/>
              </a:spcBef>
              <a:spcAft>
                <a:spcPts val="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Procedimientos esatablecidos para involucrar a los usuarios en el aseguramiento de la calidad del servicio</a:t>
            </a:r>
            <a:endParaRPr b="0" i="0" sz="1800" u="none" cap="none" strike="noStrike">
              <a:solidFill>
                <a:schemeClr val="dk1"/>
              </a:solidFill>
              <a:latin typeface="Calibri"/>
              <a:ea typeface="Calibri"/>
              <a:cs typeface="Calibri"/>
              <a:sym typeface="Calibri"/>
            </a:endParaRPr>
          </a:p>
          <a:p>
            <a:pPr indent="-342900" lvl="0" marL="571500" marR="0" rtl="0" algn="l">
              <a:lnSpc>
                <a:spcPct val="107000"/>
              </a:lnSpc>
              <a:spcBef>
                <a:spcPts val="800"/>
              </a:spcBef>
              <a:spcAft>
                <a:spcPts val="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Involucrar en la prestación de servicios a personas con “experiencia vivida” y/o recuperación de la adicción</a:t>
            </a:r>
            <a:endParaRPr b="0" i="0" sz="1800" u="none" cap="none" strike="noStrike">
              <a:solidFill>
                <a:schemeClr val="dk1"/>
              </a:solidFill>
              <a:latin typeface="Calibri"/>
              <a:ea typeface="Calibri"/>
              <a:cs typeface="Calibri"/>
              <a:sym typeface="Calibri"/>
            </a:endParaRPr>
          </a:p>
          <a:p>
            <a:pPr indent="-342900" lvl="0" marL="571500" marR="0" rtl="0" algn="l">
              <a:lnSpc>
                <a:spcPct val="107000"/>
              </a:lnSpc>
              <a:spcBef>
                <a:spcPts val="800"/>
              </a:spcBef>
              <a:spcAft>
                <a:spcPts val="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Promover acceso a la atención de diferentes poblaciones objetivo con estrategias para eliminar las barreras de grupos que no acceden al tratamiento</a:t>
            </a:r>
            <a:endParaRPr b="0" i="0" sz="1800" u="none" cap="none" strike="noStrike">
              <a:solidFill>
                <a:schemeClr val="dk1"/>
              </a:solidFill>
              <a:latin typeface="Calibri"/>
              <a:ea typeface="Calibri"/>
              <a:cs typeface="Calibri"/>
              <a:sym typeface="Calibri"/>
            </a:endParaRPr>
          </a:p>
          <a:p>
            <a:pPr indent="-228600" lvl="0" marL="342900" marR="0" rtl="0" algn="l">
              <a:lnSpc>
                <a:spcPct val="107000"/>
              </a:lnSpc>
              <a:spcBef>
                <a:spcPts val="8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228600" marR="0" rtl="0" algn="just">
              <a:lnSpc>
                <a:spcPct val="107000"/>
              </a:lnSpc>
              <a:spcBef>
                <a:spcPts val="800"/>
              </a:spcBef>
              <a:spcAft>
                <a:spcPts val="800"/>
              </a:spcAft>
              <a:buClr>
                <a:schemeClr val="dk1"/>
              </a:buClr>
              <a:buSzPts val="4400"/>
              <a:buFont typeface="Arial"/>
              <a:buNone/>
            </a:pPr>
            <a:r>
              <a:t/>
            </a:r>
            <a:endParaRPr b="0" i="0" sz="1800" u="none" cap="none" strike="noStrike">
              <a:solidFill>
                <a:schemeClr val="dk1"/>
              </a:solidFill>
              <a:latin typeface="Calibri"/>
              <a:ea typeface="Calibri"/>
              <a:cs typeface="Calibri"/>
              <a:sym typeface="Calibri"/>
            </a:endParaRPr>
          </a:p>
        </p:txBody>
      </p:sp>
      <p:pic>
        <p:nvPicPr>
          <p:cNvPr id="186" name="Google Shape;186;p38"/>
          <p:cNvPicPr preferRelativeResize="0"/>
          <p:nvPr/>
        </p:nvPicPr>
        <p:blipFill rotWithShape="1">
          <a:blip r:embed="rId4">
            <a:alphaModFix/>
          </a:blip>
          <a:srcRect b="0" l="0" r="0" t="0"/>
          <a:stretch/>
        </p:blipFill>
        <p:spPr>
          <a:xfrm>
            <a:off x="0" y="659431"/>
            <a:ext cx="9144000" cy="101319"/>
          </a:xfrm>
          <a:prstGeom prst="rect">
            <a:avLst/>
          </a:prstGeom>
          <a:noFill/>
          <a:ln>
            <a:noFill/>
          </a:ln>
        </p:spPr>
      </p:pic>
      <p:sp>
        <p:nvSpPr>
          <p:cNvPr id="187" name="Google Shape;187;p38"/>
          <p:cNvSpPr txBox="1"/>
          <p:nvPr/>
        </p:nvSpPr>
        <p:spPr>
          <a:xfrm>
            <a:off x="0" y="49101"/>
            <a:ext cx="9144000" cy="610330"/>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1" i="0" lang="en-US" sz="2800" u="none" cap="none" strike="noStrike">
                <a:solidFill>
                  <a:schemeClr val="lt1"/>
                </a:solidFill>
                <a:latin typeface="Calibri"/>
                <a:ea typeface="Calibri"/>
                <a:cs typeface="Calibri"/>
                <a:sym typeface="Calibri"/>
              </a:rPr>
              <a:t>TRES ÁREAS DE POTENCIAL MEJORA IDENTIFICADAS </a:t>
            </a:r>
            <a:endParaRPr b="1" i="0" sz="40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1" name="Shape 191"/>
        <p:cNvGrpSpPr/>
        <p:nvPr/>
      </p:nvGrpSpPr>
      <p:grpSpPr>
        <a:xfrm>
          <a:off x="0" y="0"/>
          <a:ext cx="0" cy="0"/>
          <a:chOff x="0" y="0"/>
          <a:chExt cx="0" cy="0"/>
        </a:xfrm>
      </p:grpSpPr>
      <p:grpSp>
        <p:nvGrpSpPr>
          <p:cNvPr id="192" name="Google Shape;192;p39"/>
          <p:cNvGrpSpPr/>
          <p:nvPr/>
        </p:nvGrpSpPr>
        <p:grpSpPr>
          <a:xfrm>
            <a:off x="628650" y="6098293"/>
            <a:ext cx="5409079" cy="759707"/>
            <a:chOff x="124934" y="114300"/>
            <a:chExt cx="9019066" cy="1327150"/>
          </a:xfrm>
        </p:grpSpPr>
        <p:pic>
          <p:nvPicPr>
            <p:cNvPr id="193" name="Google Shape;193;p39"/>
            <p:cNvPicPr preferRelativeResize="0"/>
            <p:nvPr/>
          </p:nvPicPr>
          <p:blipFill rotWithShape="1">
            <a:blip r:embed="rId3">
              <a:alphaModFix/>
            </a:blip>
            <a:srcRect b="0" l="0" r="0" t="0"/>
            <a:stretch/>
          </p:blipFill>
          <p:spPr>
            <a:xfrm>
              <a:off x="124934" y="114300"/>
              <a:ext cx="9019066" cy="1327150"/>
            </a:xfrm>
            <a:prstGeom prst="rect">
              <a:avLst/>
            </a:prstGeom>
            <a:noFill/>
            <a:ln>
              <a:noFill/>
            </a:ln>
          </p:spPr>
        </p:pic>
        <p:pic>
          <p:nvPicPr>
            <p:cNvPr id="194" name="Google Shape;194;p39"/>
            <p:cNvPicPr preferRelativeResize="0"/>
            <p:nvPr/>
          </p:nvPicPr>
          <p:blipFill rotWithShape="1">
            <a:blip r:embed="rId3">
              <a:alphaModFix/>
            </a:blip>
            <a:srcRect b="52028" l="94728" r="4320" t="42249"/>
            <a:stretch/>
          </p:blipFill>
          <p:spPr>
            <a:xfrm>
              <a:off x="2297595" y="203200"/>
              <a:ext cx="178905" cy="158262"/>
            </a:xfrm>
            <a:prstGeom prst="rect">
              <a:avLst/>
            </a:prstGeom>
            <a:noFill/>
            <a:ln>
              <a:noFill/>
            </a:ln>
          </p:spPr>
        </p:pic>
      </p:grpSp>
      <p:sp>
        <p:nvSpPr>
          <p:cNvPr id="195" name="Google Shape;195;p39"/>
          <p:cNvSpPr txBox="1"/>
          <p:nvPr/>
        </p:nvSpPr>
        <p:spPr>
          <a:xfrm>
            <a:off x="925830" y="1532828"/>
            <a:ext cx="7886700" cy="2743544"/>
          </a:xfrm>
          <a:prstGeom prst="rect">
            <a:avLst/>
          </a:prstGeom>
          <a:noFill/>
          <a:ln>
            <a:noFill/>
          </a:ln>
        </p:spPr>
        <p:txBody>
          <a:bodyPr anchorCtr="0" anchor="t" bIns="45700" lIns="91425" spcFirstLastPara="1" rIns="91425" wrap="square" tIns="45700">
            <a:noAutofit/>
          </a:bodyPr>
          <a:lstStyle/>
          <a:p>
            <a:pPr indent="0" lvl="0" marL="228600" marR="0" rtl="0" algn="just">
              <a:lnSpc>
                <a:spcPct val="107000"/>
              </a:lnSpc>
              <a:spcBef>
                <a:spcPts val="0"/>
              </a:spcBef>
              <a:spcAft>
                <a:spcPts val="0"/>
              </a:spcAft>
              <a:buClr>
                <a:schemeClr val="dk1"/>
              </a:buClr>
              <a:buSzPts val="4400"/>
              <a:buFont typeface="Arial"/>
              <a:buNone/>
            </a:pPr>
            <a:r>
              <a:rPr b="1" i="0" lang="en-US" sz="2400" u="none" cap="none" strike="noStrike">
                <a:solidFill>
                  <a:schemeClr val="dk1"/>
                </a:solidFill>
                <a:latin typeface="Calibri"/>
                <a:ea typeface="Calibri"/>
                <a:cs typeface="Calibri"/>
                <a:sym typeface="Calibri"/>
              </a:rPr>
              <a:t>2. Gestión de la calidad </a:t>
            </a:r>
            <a:endParaRPr/>
          </a:p>
          <a:p>
            <a:pPr indent="0" lvl="0" marL="228600" marR="0" rtl="0" algn="just">
              <a:lnSpc>
                <a:spcPct val="107000"/>
              </a:lnSpc>
              <a:spcBef>
                <a:spcPts val="800"/>
              </a:spcBef>
              <a:spcAft>
                <a:spcPts val="0"/>
              </a:spcAft>
              <a:buClr>
                <a:schemeClr val="dk1"/>
              </a:buClr>
              <a:buSzPts val="44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342900" lvl="0" marL="571500" marR="0" rtl="0" algn="just">
              <a:lnSpc>
                <a:spcPct val="107000"/>
              </a:lnSpc>
              <a:spcBef>
                <a:spcPts val="800"/>
              </a:spcBef>
              <a:spcAft>
                <a:spcPts val="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Dispone de indicadores de calidad definidos para la prestación del servicio</a:t>
            </a:r>
            <a:endParaRPr b="0" i="0" sz="1800" u="none" cap="none" strike="noStrike">
              <a:solidFill>
                <a:schemeClr val="dk1"/>
              </a:solidFill>
              <a:latin typeface="Calibri"/>
              <a:ea typeface="Calibri"/>
              <a:cs typeface="Calibri"/>
              <a:sym typeface="Calibri"/>
            </a:endParaRPr>
          </a:p>
          <a:p>
            <a:pPr indent="-342900" lvl="0" marL="571500" marR="0" rtl="0" algn="just">
              <a:lnSpc>
                <a:spcPct val="107000"/>
              </a:lnSpc>
              <a:spcBef>
                <a:spcPts val="800"/>
              </a:spcBef>
              <a:spcAft>
                <a:spcPts val="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Servicio monitorea y audita regularmente su práctica</a:t>
            </a:r>
            <a:endParaRPr b="0" i="0" sz="1800" u="none" cap="none" strike="noStrike">
              <a:solidFill>
                <a:schemeClr val="dk1"/>
              </a:solidFill>
              <a:latin typeface="Calibri"/>
              <a:ea typeface="Calibri"/>
              <a:cs typeface="Calibri"/>
              <a:sym typeface="Calibri"/>
            </a:endParaRPr>
          </a:p>
          <a:p>
            <a:pPr indent="-342900" lvl="0" marL="571500" marR="0" rtl="0" algn="just">
              <a:lnSpc>
                <a:spcPct val="107000"/>
              </a:lnSpc>
              <a:spcBef>
                <a:spcPts val="800"/>
              </a:spcBef>
              <a:spcAft>
                <a:spcPts val="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Reporte periódico a la Red de sus gastos de caja chica</a:t>
            </a:r>
            <a:endParaRPr b="0" i="0" sz="1800" u="none" cap="none" strike="noStrike">
              <a:solidFill>
                <a:schemeClr val="dk1"/>
              </a:solidFill>
              <a:latin typeface="Calibri"/>
              <a:ea typeface="Calibri"/>
              <a:cs typeface="Calibri"/>
              <a:sym typeface="Calibri"/>
            </a:endParaRPr>
          </a:p>
          <a:p>
            <a:pPr indent="-342900" lvl="0" marL="571500" marR="0" rtl="0" algn="just">
              <a:lnSpc>
                <a:spcPct val="107000"/>
              </a:lnSpc>
              <a:spcBef>
                <a:spcPts val="800"/>
              </a:spcBef>
              <a:spcAft>
                <a:spcPts val="80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Cumple con normas nacionales contra incendios</a:t>
            </a:r>
            <a:endParaRPr b="0" i="0" sz="1800" u="none" cap="none" strike="noStrike">
              <a:solidFill>
                <a:schemeClr val="dk1"/>
              </a:solidFill>
              <a:highlight>
                <a:srgbClr val="FFFF00"/>
              </a:highlight>
              <a:latin typeface="Calibri"/>
              <a:ea typeface="Calibri"/>
              <a:cs typeface="Calibri"/>
              <a:sym typeface="Calibri"/>
            </a:endParaRPr>
          </a:p>
        </p:txBody>
      </p:sp>
      <p:pic>
        <p:nvPicPr>
          <p:cNvPr id="196" name="Google Shape;196;p39"/>
          <p:cNvPicPr preferRelativeResize="0"/>
          <p:nvPr/>
        </p:nvPicPr>
        <p:blipFill rotWithShape="1">
          <a:blip r:embed="rId4">
            <a:alphaModFix/>
          </a:blip>
          <a:srcRect b="0" l="0" r="0" t="0"/>
          <a:stretch/>
        </p:blipFill>
        <p:spPr>
          <a:xfrm>
            <a:off x="0" y="659431"/>
            <a:ext cx="9144000" cy="101319"/>
          </a:xfrm>
          <a:prstGeom prst="rect">
            <a:avLst/>
          </a:prstGeom>
          <a:noFill/>
          <a:ln>
            <a:noFill/>
          </a:ln>
        </p:spPr>
      </p:pic>
      <p:sp>
        <p:nvSpPr>
          <p:cNvPr id="197" name="Google Shape;197;p39"/>
          <p:cNvSpPr txBox="1"/>
          <p:nvPr/>
        </p:nvSpPr>
        <p:spPr>
          <a:xfrm>
            <a:off x="0" y="49101"/>
            <a:ext cx="9144000" cy="610330"/>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1" i="0" lang="en-US" sz="2800" u="none" cap="none" strike="noStrike">
                <a:solidFill>
                  <a:schemeClr val="lt1"/>
                </a:solidFill>
                <a:latin typeface="Calibri"/>
                <a:ea typeface="Calibri"/>
                <a:cs typeface="Calibri"/>
                <a:sym typeface="Calibri"/>
              </a:rPr>
              <a:t>TRES ÁREAS DE POTENCIAL MEJORA IDENTIFICADAS </a:t>
            </a:r>
            <a:endParaRPr b="1" i="0" sz="40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1" name="Shape 201"/>
        <p:cNvGrpSpPr/>
        <p:nvPr/>
      </p:nvGrpSpPr>
      <p:grpSpPr>
        <a:xfrm>
          <a:off x="0" y="0"/>
          <a:ext cx="0" cy="0"/>
          <a:chOff x="0" y="0"/>
          <a:chExt cx="0" cy="0"/>
        </a:xfrm>
      </p:grpSpPr>
      <p:grpSp>
        <p:nvGrpSpPr>
          <p:cNvPr id="202" name="Google Shape;202;p40"/>
          <p:cNvGrpSpPr/>
          <p:nvPr/>
        </p:nvGrpSpPr>
        <p:grpSpPr>
          <a:xfrm>
            <a:off x="628650" y="6098293"/>
            <a:ext cx="5409079" cy="759707"/>
            <a:chOff x="124934" y="114300"/>
            <a:chExt cx="9019066" cy="1327150"/>
          </a:xfrm>
        </p:grpSpPr>
        <p:pic>
          <p:nvPicPr>
            <p:cNvPr id="203" name="Google Shape;203;p40"/>
            <p:cNvPicPr preferRelativeResize="0"/>
            <p:nvPr/>
          </p:nvPicPr>
          <p:blipFill rotWithShape="1">
            <a:blip r:embed="rId3">
              <a:alphaModFix/>
            </a:blip>
            <a:srcRect b="0" l="0" r="0" t="0"/>
            <a:stretch/>
          </p:blipFill>
          <p:spPr>
            <a:xfrm>
              <a:off x="124934" y="114300"/>
              <a:ext cx="9019066" cy="1327150"/>
            </a:xfrm>
            <a:prstGeom prst="rect">
              <a:avLst/>
            </a:prstGeom>
            <a:noFill/>
            <a:ln>
              <a:noFill/>
            </a:ln>
          </p:spPr>
        </p:pic>
        <p:pic>
          <p:nvPicPr>
            <p:cNvPr id="204" name="Google Shape;204;p40"/>
            <p:cNvPicPr preferRelativeResize="0"/>
            <p:nvPr/>
          </p:nvPicPr>
          <p:blipFill rotWithShape="1">
            <a:blip r:embed="rId3">
              <a:alphaModFix/>
            </a:blip>
            <a:srcRect b="52028" l="94728" r="4320" t="42249"/>
            <a:stretch/>
          </p:blipFill>
          <p:spPr>
            <a:xfrm>
              <a:off x="2297595" y="203200"/>
              <a:ext cx="178905" cy="158262"/>
            </a:xfrm>
            <a:prstGeom prst="rect">
              <a:avLst/>
            </a:prstGeom>
            <a:noFill/>
            <a:ln>
              <a:noFill/>
            </a:ln>
          </p:spPr>
        </p:pic>
      </p:grpSp>
      <p:sp>
        <p:nvSpPr>
          <p:cNvPr id="205" name="Google Shape;205;p40"/>
          <p:cNvSpPr txBox="1"/>
          <p:nvPr/>
        </p:nvSpPr>
        <p:spPr>
          <a:xfrm>
            <a:off x="925830" y="1532827"/>
            <a:ext cx="7886700" cy="5539679"/>
          </a:xfrm>
          <a:prstGeom prst="rect">
            <a:avLst/>
          </a:prstGeom>
          <a:noFill/>
          <a:ln>
            <a:noFill/>
          </a:ln>
        </p:spPr>
        <p:txBody>
          <a:bodyPr anchorCtr="0" anchor="t" bIns="45700" lIns="91425" spcFirstLastPara="1" rIns="91425" wrap="square" tIns="45700">
            <a:noAutofit/>
          </a:bodyPr>
          <a:lstStyle/>
          <a:p>
            <a:pPr indent="0" lvl="0" marL="228600" marR="0" rtl="0" algn="just">
              <a:lnSpc>
                <a:spcPct val="107000"/>
              </a:lnSpc>
              <a:spcBef>
                <a:spcPts val="0"/>
              </a:spcBef>
              <a:spcAft>
                <a:spcPts val="0"/>
              </a:spcAft>
              <a:buClr>
                <a:schemeClr val="dk1"/>
              </a:buClr>
              <a:buSzPts val="4400"/>
              <a:buFont typeface="Arial"/>
              <a:buNone/>
            </a:pPr>
            <a:r>
              <a:rPr b="1" i="0" lang="en-US" sz="2400" u="none" cap="none" strike="noStrike">
                <a:solidFill>
                  <a:schemeClr val="dk1"/>
                </a:solidFill>
                <a:latin typeface="Calibri"/>
                <a:ea typeface="Calibri"/>
                <a:cs typeface="Calibri"/>
                <a:sym typeface="Calibri"/>
              </a:rPr>
              <a:t>3. Protocolización disponible de intervenciones clave</a:t>
            </a:r>
            <a:endParaRPr/>
          </a:p>
          <a:p>
            <a:pPr indent="0" lvl="0" marL="228600" marR="0" rtl="0" algn="just">
              <a:lnSpc>
                <a:spcPct val="107000"/>
              </a:lnSpc>
              <a:spcBef>
                <a:spcPts val="800"/>
              </a:spcBef>
              <a:spcAft>
                <a:spcPts val="0"/>
              </a:spcAft>
              <a:buClr>
                <a:schemeClr val="dk1"/>
              </a:buClr>
              <a:buSzPts val="44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342900" lvl="0" marL="571500" marR="0" rtl="0" algn="just">
              <a:lnSpc>
                <a:spcPct val="107000"/>
              </a:lnSpc>
              <a:spcBef>
                <a:spcPts val="800"/>
              </a:spcBef>
              <a:spcAft>
                <a:spcPts val="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Protocolos o documentos similares para la gestión de incidentes graves</a:t>
            </a:r>
            <a:endParaRPr b="0" i="0" sz="1800" u="none" cap="none" strike="noStrike">
              <a:solidFill>
                <a:schemeClr val="dk1"/>
              </a:solidFill>
              <a:latin typeface="Calibri"/>
              <a:ea typeface="Calibri"/>
              <a:cs typeface="Calibri"/>
              <a:sym typeface="Calibri"/>
            </a:endParaRPr>
          </a:p>
          <a:p>
            <a:pPr indent="-342900" lvl="0" marL="571500" marR="0" rtl="0" algn="just">
              <a:lnSpc>
                <a:spcPct val="107000"/>
              </a:lnSpc>
              <a:spcBef>
                <a:spcPts val="800"/>
              </a:spcBef>
              <a:spcAft>
                <a:spcPts val="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Protocolos o documentos similares para el control de infecciones</a:t>
            </a:r>
            <a:endParaRPr b="0" i="0" sz="1800" u="none" cap="none" strike="noStrike">
              <a:solidFill>
                <a:schemeClr val="dk1"/>
              </a:solidFill>
              <a:latin typeface="Calibri"/>
              <a:ea typeface="Calibri"/>
              <a:cs typeface="Calibri"/>
              <a:sym typeface="Calibri"/>
            </a:endParaRPr>
          </a:p>
          <a:p>
            <a:pPr indent="-342900" lvl="0" marL="571500" marR="0" rtl="0" algn="just">
              <a:lnSpc>
                <a:spcPct val="107000"/>
              </a:lnSpc>
              <a:spcBef>
                <a:spcPts val="800"/>
              </a:spcBef>
              <a:spcAft>
                <a:spcPts val="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Protocolo establecido y actividades documentadas para abordar el estigma y la discriminación</a:t>
            </a:r>
            <a:endParaRPr b="0" i="0" sz="1800" u="none" cap="none" strike="noStrike">
              <a:solidFill>
                <a:schemeClr val="dk1"/>
              </a:solidFill>
              <a:latin typeface="Calibri"/>
              <a:ea typeface="Calibri"/>
              <a:cs typeface="Calibri"/>
              <a:sym typeface="Calibri"/>
            </a:endParaRPr>
          </a:p>
          <a:p>
            <a:pPr indent="-342900" lvl="0" marL="571500" marR="0" rtl="0" algn="just">
              <a:lnSpc>
                <a:spcPct val="107000"/>
              </a:lnSpc>
              <a:spcBef>
                <a:spcPts val="800"/>
              </a:spcBef>
              <a:spcAft>
                <a:spcPts val="800"/>
              </a:spcAft>
              <a:buClr>
                <a:schemeClr val="dk1"/>
              </a:buClr>
              <a:buSzPts val="1800"/>
              <a:buFont typeface="Arial"/>
              <a:buAutoNum type="alphaLcParenR"/>
            </a:pPr>
            <a:r>
              <a:rPr b="0" i="0" lang="en-US" sz="1800" u="none" cap="none" strike="noStrike">
                <a:solidFill>
                  <a:schemeClr val="dk1"/>
                </a:solidFill>
                <a:latin typeface="Calibri"/>
                <a:ea typeface="Calibri"/>
                <a:cs typeface="Calibri"/>
                <a:sym typeface="Calibri"/>
              </a:rPr>
              <a:t>Protocolos o documentos similares para atender a las poblaciones con necesidades especiales</a:t>
            </a:r>
            <a:endParaRPr b="0" i="0" sz="1800" u="none" cap="none" strike="noStrike">
              <a:solidFill>
                <a:schemeClr val="dk1"/>
              </a:solidFill>
              <a:latin typeface="Calibri"/>
              <a:ea typeface="Calibri"/>
              <a:cs typeface="Calibri"/>
              <a:sym typeface="Calibri"/>
            </a:endParaRPr>
          </a:p>
        </p:txBody>
      </p:sp>
      <p:pic>
        <p:nvPicPr>
          <p:cNvPr id="206" name="Google Shape;206;p40"/>
          <p:cNvPicPr preferRelativeResize="0"/>
          <p:nvPr/>
        </p:nvPicPr>
        <p:blipFill rotWithShape="1">
          <a:blip r:embed="rId4">
            <a:alphaModFix/>
          </a:blip>
          <a:srcRect b="0" l="0" r="0" t="0"/>
          <a:stretch/>
        </p:blipFill>
        <p:spPr>
          <a:xfrm>
            <a:off x="0" y="659431"/>
            <a:ext cx="9144000" cy="101319"/>
          </a:xfrm>
          <a:prstGeom prst="rect">
            <a:avLst/>
          </a:prstGeom>
          <a:noFill/>
          <a:ln>
            <a:noFill/>
          </a:ln>
        </p:spPr>
      </p:pic>
      <p:sp>
        <p:nvSpPr>
          <p:cNvPr id="207" name="Google Shape;207;p40"/>
          <p:cNvSpPr txBox="1"/>
          <p:nvPr/>
        </p:nvSpPr>
        <p:spPr>
          <a:xfrm>
            <a:off x="0" y="49101"/>
            <a:ext cx="9144000" cy="610330"/>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1" i="0" lang="en-US" sz="2800" u="none" cap="none" strike="noStrike">
                <a:solidFill>
                  <a:schemeClr val="lt1"/>
                </a:solidFill>
                <a:latin typeface="Calibri"/>
                <a:ea typeface="Calibri"/>
                <a:cs typeface="Calibri"/>
                <a:sym typeface="Calibri"/>
              </a:rPr>
              <a:t>TRES ÁREAS DE POTENCIAL MEJORA IDENTIFICADAS </a:t>
            </a:r>
            <a:endParaRPr b="1" i="0" sz="40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1" name="Shape 211"/>
        <p:cNvGrpSpPr/>
        <p:nvPr/>
      </p:nvGrpSpPr>
      <p:grpSpPr>
        <a:xfrm>
          <a:off x="0" y="0"/>
          <a:ext cx="0" cy="0"/>
          <a:chOff x="0" y="0"/>
          <a:chExt cx="0" cy="0"/>
        </a:xfrm>
      </p:grpSpPr>
      <p:pic>
        <p:nvPicPr>
          <p:cNvPr id="212" name="Google Shape;212;p41"/>
          <p:cNvPicPr preferRelativeResize="0"/>
          <p:nvPr/>
        </p:nvPicPr>
        <p:blipFill rotWithShape="1">
          <a:blip r:embed="rId3">
            <a:alphaModFix/>
          </a:blip>
          <a:srcRect b="0" l="0" r="0" t="0"/>
          <a:stretch/>
        </p:blipFill>
        <p:spPr>
          <a:xfrm>
            <a:off x="0" y="725773"/>
            <a:ext cx="9091523" cy="4817110"/>
          </a:xfrm>
          <a:prstGeom prst="rect">
            <a:avLst/>
          </a:prstGeom>
          <a:noFill/>
          <a:ln>
            <a:noFill/>
          </a:ln>
        </p:spPr>
      </p:pic>
      <p:sp>
        <p:nvSpPr>
          <p:cNvPr id="213" name="Google Shape;213;p41"/>
          <p:cNvSpPr/>
          <p:nvPr/>
        </p:nvSpPr>
        <p:spPr>
          <a:xfrm>
            <a:off x="659924" y="0"/>
            <a:ext cx="9542624" cy="756597"/>
          </a:xfrm>
          <a:prstGeom prst="rect">
            <a:avLst/>
          </a:prstGeom>
          <a:noFill/>
          <a:ln>
            <a:noFill/>
          </a:ln>
        </p:spPr>
        <p:txBody>
          <a:bodyPr anchorCtr="0" anchor="ctr" bIns="0" lIns="74575" spcFirstLastPara="1" rIns="91425" wrap="square" tIns="63475">
            <a:sp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r>
              <a:rPr b="1" i="0" lang="en-US" sz="1600" u="none" cap="none" strike="noStrike">
                <a:solidFill>
                  <a:schemeClr val="dk1"/>
                </a:solidFill>
                <a:latin typeface="Arial"/>
                <a:ea typeface="Arial"/>
                <a:cs typeface="Arial"/>
                <a:sym typeface="Arial"/>
              </a:rPr>
              <a:t>Gráfico N.º 5: Adecuación a estándares de calidad por CSMC y regi</a:t>
            </a:r>
            <a:r>
              <a:rPr b="1" i="0" lang="en-US" sz="1600" u="none" cap="none" strike="noStrike">
                <a:solidFill>
                  <a:schemeClr val="dk1"/>
                </a:solidFill>
                <a:latin typeface="Arial"/>
                <a:ea typeface="Arial"/>
                <a:cs typeface="Arial"/>
                <a:sym typeface="Arial"/>
              </a:rPr>
              <a:t>ón</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4" name="Google Shape;214;p41"/>
          <p:cNvSpPr txBox="1"/>
          <p:nvPr/>
        </p:nvSpPr>
        <p:spPr>
          <a:xfrm>
            <a:off x="2051685" y="5774965"/>
            <a:ext cx="531495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50"/>
              <a:buFont typeface="Arial"/>
              <a:buNone/>
            </a:pPr>
            <a:r>
              <a:rPr b="1" i="0" lang="en-US" sz="1050" u="none" cap="none" strike="noStrike">
                <a:solidFill>
                  <a:schemeClr val="dk1"/>
                </a:solidFill>
                <a:latin typeface="Arial"/>
                <a:ea typeface="Arial"/>
                <a:cs typeface="Arial"/>
                <a:sym typeface="Arial"/>
              </a:rPr>
              <a:t>Leyenda: Cumple (Verde), Cumple parcialmente (Naranja), No cumple (Rojo)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grpSp>
        <p:nvGrpSpPr>
          <p:cNvPr id="57" name="Google Shape;57;p24"/>
          <p:cNvGrpSpPr/>
          <p:nvPr/>
        </p:nvGrpSpPr>
        <p:grpSpPr>
          <a:xfrm>
            <a:off x="628650" y="6098293"/>
            <a:ext cx="5409079" cy="759707"/>
            <a:chOff x="124934" y="114300"/>
            <a:chExt cx="9019066" cy="1327150"/>
          </a:xfrm>
        </p:grpSpPr>
        <p:pic>
          <p:nvPicPr>
            <p:cNvPr id="58" name="Google Shape;58;p24"/>
            <p:cNvPicPr preferRelativeResize="0"/>
            <p:nvPr/>
          </p:nvPicPr>
          <p:blipFill rotWithShape="1">
            <a:blip r:embed="rId3">
              <a:alphaModFix/>
            </a:blip>
            <a:srcRect b="0" l="0" r="0" t="0"/>
            <a:stretch/>
          </p:blipFill>
          <p:spPr>
            <a:xfrm>
              <a:off x="124934" y="114300"/>
              <a:ext cx="9019066" cy="1327150"/>
            </a:xfrm>
            <a:prstGeom prst="rect">
              <a:avLst/>
            </a:prstGeom>
            <a:noFill/>
            <a:ln>
              <a:noFill/>
            </a:ln>
          </p:spPr>
        </p:pic>
        <p:pic>
          <p:nvPicPr>
            <p:cNvPr id="59" name="Google Shape;59;p24"/>
            <p:cNvPicPr preferRelativeResize="0"/>
            <p:nvPr/>
          </p:nvPicPr>
          <p:blipFill rotWithShape="1">
            <a:blip r:embed="rId3">
              <a:alphaModFix/>
            </a:blip>
            <a:srcRect b="52028" l="94728" r="4320" t="42249"/>
            <a:stretch/>
          </p:blipFill>
          <p:spPr>
            <a:xfrm>
              <a:off x="2297595" y="203200"/>
              <a:ext cx="178905" cy="158262"/>
            </a:xfrm>
            <a:prstGeom prst="rect">
              <a:avLst/>
            </a:prstGeom>
            <a:noFill/>
            <a:ln>
              <a:noFill/>
            </a:ln>
          </p:spPr>
        </p:pic>
      </p:grpSp>
      <p:sp>
        <p:nvSpPr>
          <p:cNvPr id="60" name="Google Shape;60;p24"/>
          <p:cNvSpPr txBox="1"/>
          <p:nvPr/>
        </p:nvSpPr>
        <p:spPr>
          <a:xfrm>
            <a:off x="468630" y="702188"/>
            <a:ext cx="8401050" cy="55396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rPr b="0" i="0" lang="en-US" sz="1800" u="none" cap="none" strike="noStrike">
                <a:solidFill>
                  <a:schemeClr val="dk1"/>
                </a:solidFill>
                <a:latin typeface="Calibri"/>
                <a:ea typeface="Calibri"/>
                <a:cs typeface="Calibri"/>
                <a:sym typeface="Calibri"/>
              </a:rPr>
              <a:t>Establecer estándares es un mecanismo para impulsar las buenas prácticas basadas en evidencia y establecidas con un amplio consenso y bajo criterios éticos. </a:t>
            </a:r>
            <a:endParaRPr/>
          </a:p>
          <a:p>
            <a:pPr indent="0" lvl="0" marL="0" marR="0" rtl="0" algn="l">
              <a:lnSpc>
                <a:spcPct val="90000"/>
              </a:lnSpc>
              <a:spcBef>
                <a:spcPts val="0"/>
              </a:spcBef>
              <a:spcAft>
                <a:spcPts val="0"/>
              </a:spcAft>
              <a:buClr>
                <a:schemeClr val="dk1"/>
              </a:buClr>
              <a:buSzPts val="44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rPr b="0" i="0" lang="en-US" sz="1800" u="none" cap="none" strike="noStrike">
                <a:solidFill>
                  <a:schemeClr val="dk1"/>
                </a:solidFill>
                <a:latin typeface="Calibri"/>
                <a:ea typeface="Calibri"/>
                <a:cs typeface="Calibri"/>
                <a:sym typeface="Calibri"/>
              </a:rPr>
              <a:t>El estudio tuvo como objetivo evaluar la adecuación a estándares clave de calidad internacionales de servicios de tratamiento por uso de sustancias psicoactivas de los CSMC de tres regiones del Perú (Huánuco, Ucayali y DIRIS Lima Centro).  Los estándares clave son 22 y se agrupan en cuatro áreas: </a:t>
            </a:r>
            <a:endParaRPr/>
          </a:p>
          <a:p>
            <a:pPr indent="0" lvl="0" marL="0" marR="0" rtl="0" algn="l">
              <a:lnSpc>
                <a:spcPct val="90000"/>
              </a:lnSpc>
              <a:spcBef>
                <a:spcPts val="0"/>
              </a:spcBef>
              <a:spcAft>
                <a:spcPts val="0"/>
              </a:spcAft>
              <a:buClr>
                <a:schemeClr val="dk1"/>
              </a:buClr>
              <a:buSzPts val="44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rPr b="0" i="0" lang="en-US" sz="1800" u="none" cap="none" strike="noStrike">
                <a:solidFill>
                  <a:schemeClr val="dk1"/>
                </a:solidFill>
                <a:latin typeface="Calibri"/>
                <a:ea typeface="Calibri"/>
                <a:cs typeface="Calibri"/>
                <a:sym typeface="Calibri"/>
              </a:rPr>
              <a:t>1.	gestión de servicios; </a:t>
            </a:r>
            <a:endParaRPr/>
          </a:p>
          <a:p>
            <a:pPr indent="0" lvl="0" marL="0" marR="0" rtl="0" algn="l">
              <a:lnSpc>
                <a:spcPct val="90000"/>
              </a:lnSpc>
              <a:spcBef>
                <a:spcPts val="0"/>
              </a:spcBef>
              <a:spcAft>
                <a:spcPts val="0"/>
              </a:spcAft>
              <a:buClr>
                <a:schemeClr val="dk1"/>
              </a:buClr>
              <a:buSzPts val="44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rPr b="0" i="0" lang="en-US" sz="1800" u="none" cap="none" strike="noStrike">
                <a:solidFill>
                  <a:schemeClr val="dk1"/>
                </a:solidFill>
                <a:latin typeface="Calibri"/>
                <a:ea typeface="Calibri"/>
                <a:cs typeface="Calibri"/>
                <a:sym typeface="Calibri"/>
              </a:rPr>
              <a:t>2.	provisión de tratamiento individualizado centrado en el paciente; </a:t>
            </a:r>
            <a:endParaRPr/>
          </a:p>
          <a:p>
            <a:pPr indent="0" lvl="0" marL="0" marR="0" rtl="0" algn="l">
              <a:lnSpc>
                <a:spcPct val="90000"/>
              </a:lnSpc>
              <a:spcBef>
                <a:spcPts val="0"/>
              </a:spcBef>
              <a:spcAft>
                <a:spcPts val="0"/>
              </a:spcAft>
              <a:buClr>
                <a:schemeClr val="dk1"/>
              </a:buClr>
              <a:buSzPts val="44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rPr b="0" i="0" lang="en-US" sz="1800" u="none" cap="none" strike="noStrike">
                <a:solidFill>
                  <a:schemeClr val="dk1"/>
                </a:solidFill>
                <a:latin typeface="Calibri"/>
                <a:ea typeface="Calibri"/>
                <a:cs typeface="Calibri"/>
                <a:sym typeface="Calibri"/>
              </a:rPr>
              <a:t>3.	garantía de acceso oportuno a intervenciones basadas en evidencia; y </a:t>
            </a:r>
            <a:endParaRPr/>
          </a:p>
          <a:p>
            <a:pPr indent="0" lvl="0" marL="0" marR="0" rtl="0" algn="l">
              <a:lnSpc>
                <a:spcPct val="90000"/>
              </a:lnSpc>
              <a:spcBef>
                <a:spcPts val="0"/>
              </a:spcBef>
              <a:spcAft>
                <a:spcPts val="0"/>
              </a:spcAft>
              <a:buClr>
                <a:schemeClr val="dk1"/>
              </a:buClr>
              <a:buSzPts val="44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rPr b="0" i="0" lang="en-US" sz="1800" u="none" cap="none" strike="noStrike">
                <a:solidFill>
                  <a:schemeClr val="dk1"/>
                </a:solidFill>
                <a:latin typeface="Calibri"/>
                <a:ea typeface="Calibri"/>
                <a:cs typeface="Calibri"/>
                <a:sym typeface="Calibri"/>
              </a:rPr>
              <a:t>4.	promoción de la salud, la seguridad y los derechos humanos de los pacientes.  </a:t>
            </a:r>
            <a:endParaRPr/>
          </a:p>
          <a:p>
            <a:pPr indent="0" lvl="0" marL="0" marR="0" rtl="0" algn="l">
              <a:lnSpc>
                <a:spcPct val="90000"/>
              </a:lnSpc>
              <a:spcBef>
                <a:spcPts val="0"/>
              </a:spcBef>
              <a:spcAft>
                <a:spcPts val="0"/>
              </a:spcAft>
              <a:buClr>
                <a:schemeClr val="dk1"/>
              </a:buClr>
              <a:buSzPts val="4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rPr b="0" i="0" lang="en-US" sz="1800" u="none" cap="none" strike="noStrike">
                <a:solidFill>
                  <a:schemeClr val="dk1"/>
                </a:solidFill>
                <a:latin typeface="Calibri"/>
                <a:ea typeface="Calibri"/>
                <a:cs typeface="Calibri"/>
                <a:sym typeface="Calibri"/>
              </a:rPr>
              <a:t>Cada estándar de calidad contiene criterios que describen sus aspectos centrales. En total existen 59 criterios.</a:t>
            </a:r>
            <a:r>
              <a:rPr b="0" i="0" lang="en-US" sz="8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p:txBody>
      </p:sp>
      <p:pic>
        <p:nvPicPr>
          <p:cNvPr id="61" name="Google Shape;61;p24"/>
          <p:cNvPicPr preferRelativeResize="0"/>
          <p:nvPr/>
        </p:nvPicPr>
        <p:blipFill rotWithShape="1">
          <a:blip r:embed="rId4">
            <a:alphaModFix/>
          </a:blip>
          <a:srcRect b="0" l="0" r="0" t="0"/>
          <a:stretch/>
        </p:blipFill>
        <p:spPr>
          <a:xfrm>
            <a:off x="0" y="392261"/>
            <a:ext cx="9144000" cy="101319"/>
          </a:xfrm>
          <a:prstGeom prst="rect">
            <a:avLst/>
          </a:prstGeom>
          <a:noFill/>
          <a:ln>
            <a:noFill/>
          </a:ln>
        </p:spPr>
      </p:pic>
      <p:sp>
        <p:nvSpPr>
          <p:cNvPr id="62" name="Google Shape;62;p24"/>
          <p:cNvSpPr txBox="1"/>
          <p:nvPr/>
        </p:nvSpPr>
        <p:spPr>
          <a:xfrm>
            <a:off x="0" y="-27296"/>
            <a:ext cx="9144000" cy="451217"/>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0" i="0" lang="en-US" sz="2800" u="none" cap="none" strike="noStrike">
                <a:solidFill>
                  <a:schemeClr val="lt1"/>
                </a:solidFill>
                <a:latin typeface="Arial"/>
                <a:ea typeface="Arial"/>
                <a:cs typeface="Arial"/>
                <a:sym typeface="Arial"/>
              </a:rPr>
              <a:t>OBJETIVOS DEL ESTUDIO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 name="Shape 66"/>
        <p:cNvGrpSpPr/>
        <p:nvPr/>
      </p:nvGrpSpPr>
      <p:grpSpPr>
        <a:xfrm>
          <a:off x="0" y="0"/>
          <a:ext cx="0" cy="0"/>
          <a:chOff x="0" y="0"/>
          <a:chExt cx="0" cy="0"/>
        </a:xfrm>
      </p:grpSpPr>
      <p:sp>
        <p:nvSpPr>
          <p:cNvPr id="67" name="Google Shape;67;p25"/>
          <p:cNvSpPr txBox="1"/>
          <p:nvPr/>
        </p:nvSpPr>
        <p:spPr>
          <a:xfrm>
            <a:off x="502920" y="501078"/>
            <a:ext cx="8641080" cy="56624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rPr b="1" i="0" lang="en-US" sz="2400" u="none" cap="none" strike="noStrike">
                <a:solidFill>
                  <a:schemeClr val="dk1"/>
                </a:solidFill>
                <a:latin typeface="Calibri"/>
                <a:ea typeface="Calibri"/>
                <a:cs typeface="Calibri"/>
                <a:sym typeface="Calibri"/>
              </a:rPr>
              <a:t>Diseño:</a:t>
            </a:r>
            <a:r>
              <a:rPr b="0" i="0" lang="en-US" sz="24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Estudio transversal de tipo cuantitativo descriptivo.</a:t>
            </a:r>
            <a:endParaRPr/>
          </a:p>
          <a:p>
            <a:pPr indent="0" lvl="0" marL="0" marR="0" rtl="0" algn="l">
              <a:lnSpc>
                <a:spcPct val="90000"/>
              </a:lnSpc>
              <a:spcBef>
                <a:spcPts val="0"/>
              </a:spcBef>
              <a:spcAft>
                <a:spcPts val="0"/>
              </a:spcAft>
              <a:buClr>
                <a:schemeClr val="dk1"/>
              </a:buClr>
              <a:buSzPts val="44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rPr b="1" i="0" lang="en-US" sz="2400" u="none" cap="none" strike="noStrike">
                <a:solidFill>
                  <a:schemeClr val="dk1"/>
                </a:solidFill>
                <a:latin typeface="Calibri"/>
                <a:ea typeface="Calibri"/>
                <a:cs typeface="Calibri"/>
                <a:sym typeface="Calibri"/>
              </a:rPr>
              <a:t>Población y muestra:</a:t>
            </a:r>
            <a:r>
              <a:rPr b="0" i="0" lang="en-US" sz="24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La muestra por conveniencia, 24 Centros de Salud Mental Comunitaria (CSMC) de tres regiones del Perú: Lima Centro (9), Huánuco (9) y Ucayali (6). En las regiones seleccionadas, se incluyó la totalidad de CSMC existentes.   </a:t>
            </a:r>
            <a:endParaRPr/>
          </a:p>
          <a:p>
            <a:pPr indent="0" lvl="0" marL="0" marR="0" rtl="0" algn="l">
              <a:lnSpc>
                <a:spcPct val="90000"/>
              </a:lnSpc>
              <a:spcBef>
                <a:spcPts val="0"/>
              </a:spcBef>
              <a:spcAft>
                <a:spcPts val="0"/>
              </a:spcAft>
              <a:buClr>
                <a:schemeClr val="dk1"/>
              </a:buClr>
              <a:buSzPts val="44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rPr b="1" i="0" lang="en-US" sz="2400" u="none" cap="none" strike="noStrike">
                <a:solidFill>
                  <a:schemeClr val="dk1"/>
                </a:solidFill>
                <a:latin typeface="Calibri"/>
                <a:ea typeface="Calibri"/>
                <a:cs typeface="Calibri"/>
                <a:sym typeface="Calibri"/>
              </a:rPr>
              <a:t>Instrumentos: </a:t>
            </a:r>
            <a:r>
              <a:rPr b="0" i="0" lang="en-US" sz="2000" u="none" cap="none" strike="noStrike">
                <a:solidFill>
                  <a:schemeClr val="dk1"/>
                </a:solidFill>
                <a:latin typeface="Calibri"/>
                <a:ea typeface="Calibri"/>
                <a:cs typeface="Calibri"/>
                <a:sym typeface="Calibri"/>
              </a:rPr>
              <a:t>Se utilizó un cuestionario  desarrollado por organizaciones internacionales que fue validado por expertos nacionales de CSMC, DIRESAS y expertos en gestión de servicios. </a:t>
            </a:r>
            <a:endParaRPr/>
          </a:p>
          <a:p>
            <a:pPr indent="0" lvl="0" marL="0" marR="0" rtl="0" algn="l">
              <a:lnSpc>
                <a:spcPct val="90000"/>
              </a:lnSpc>
              <a:spcBef>
                <a:spcPts val="0"/>
              </a:spcBef>
              <a:spcAft>
                <a:spcPts val="0"/>
              </a:spcAft>
              <a:buClr>
                <a:schemeClr val="dk1"/>
              </a:buClr>
              <a:buSzPts val="44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rPr b="1" i="0" lang="en-US" sz="2400" u="none" cap="none" strike="noStrike">
                <a:solidFill>
                  <a:schemeClr val="dk1"/>
                </a:solidFill>
                <a:latin typeface="Calibri"/>
                <a:ea typeface="Calibri"/>
                <a:cs typeface="Calibri"/>
                <a:sym typeface="Calibri"/>
              </a:rPr>
              <a:t>Procedimiento: </a:t>
            </a:r>
            <a:r>
              <a:rPr b="1" i="0" lang="en-US" sz="2000" u="none" cap="none" strike="noStrike">
                <a:solidFill>
                  <a:schemeClr val="dk1"/>
                </a:solidFill>
                <a:latin typeface="Calibri"/>
                <a:ea typeface="Calibri"/>
                <a:cs typeface="Calibri"/>
                <a:sym typeface="Calibri"/>
              </a:rPr>
              <a:t>Se invitó a participar en el estudio a jefes de </a:t>
            </a:r>
            <a:r>
              <a:rPr b="0" i="0" lang="en-US" sz="2000" u="none" cap="none" strike="noStrike">
                <a:solidFill>
                  <a:schemeClr val="dk1"/>
                </a:solidFill>
                <a:latin typeface="Calibri"/>
                <a:ea typeface="Calibri"/>
                <a:cs typeface="Calibri"/>
                <a:sym typeface="Calibri"/>
              </a:rPr>
              <a:t>los CSMC y jefes de Servicios de Control y Prevención de Adicciones de los centros de las regiones seleccionadas.</a:t>
            </a:r>
            <a:endParaRPr/>
          </a:p>
          <a:p>
            <a:pPr indent="0" lvl="0" marL="0" marR="0" rtl="0" algn="l">
              <a:lnSpc>
                <a:spcPct val="90000"/>
              </a:lnSpc>
              <a:spcBef>
                <a:spcPts val="0"/>
              </a:spcBef>
              <a:spcAft>
                <a:spcPts val="0"/>
              </a:spcAft>
              <a:buClr>
                <a:schemeClr val="dk1"/>
              </a:buClr>
              <a:buSzPts val="44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rPr b="0" i="0" lang="en-US" sz="2000" u="none" cap="none" strike="noStrike">
                <a:solidFill>
                  <a:schemeClr val="dk1"/>
                </a:solidFill>
                <a:latin typeface="Calibri"/>
                <a:ea typeface="Calibri"/>
                <a:cs typeface="Calibri"/>
                <a:sym typeface="Calibri"/>
              </a:rPr>
              <a:t>Se presentó el estudio a los participantes y éstos completaron consentimiento informado y cuestionario en formato online.  Luego los investigadores visitaron los centros para consolidar el llenado del cuestionario y la documentación de sustento. </a:t>
            </a:r>
            <a:endParaRPr/>
          </a:p>
          <a:p>
            <a:pPr indent="0" lvl="0" marL="0" marR="0" rtl="0" algn="l">
              <a:lnSpc>
                <a:spcPct val="90000"/>
              </a:lnSpc>
              <a:spcBef>
                <a:spcPts val="0"/>
              </a:spcBef>
              <a:spcAft>
                <a:spcPts val="0"/>
              </a:spcAft>
              <a:buClr>
                <a:schemeClr val="dk1"/>
              </a:buClr>
              <a:buSzPts val="44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Arial"/>
              <a:buNone/>
            </a:pPr>
            <a:r>
              <a:t/>
            </a:r>
            <a:endParaRPr b="0" i="0" sz="1100" u="none" cap="none" strike="noStrike">
              <a:solidFill>
                <a:schemeClr val="dk1"/>
              </a:solidFill>
              <a:latin typeface="Arial"/>
              <a:ea typeface="Arial"/>
              <a:cs typeface="Arial"/>
              <a:sym typeface="Arial"/>
            </a:endParaRPr>
          </a:p>
        </p:txBody>
      </p:sp>
      <p:pic>
        <p:nvPicPr>
          <p:cNvPr id="68" name="Google Shape;68;p25"/>
          <p:cNvPicPr preferRelativeResize="0"/>
          <p:nvPr/>
        </p:nvPicPr>
        <p:blipFill rotWithShape="1">
          <a:blip r:embed="rId3">
            <a:alphaModFix/>
          </a:blip>
          <a:srcRect b="0" l="0" r="0" t="0"/>
          <a:stretch/>
        </p:blipFill>
        <p:spPr>
          <a:xfrm>
            <a:off x="0" y="424150"/>
            <a:ext cx="9144000" cy="101319"/>
          </a:xfrm>
          <a:prstGeom prst="rect">
            <a:avLst/>
          </a:prstGeom>
          <a:noFill/>
          <a:ln>
            <a:noFill/>
          </a:ln>
        </p:spPr>
      </p:pic>
      <p:sp>
        <p:nvSpPr>
          <p:cNvPr id="69" name="Google Shape;69;p25"/>
          <p:cNvSpPr txBox="1"/>
          <p:nvPr/>
        </p:nvSpPr>
        <p:spPr>
          <a:xfrm>
            <a:off x="0" y="-27296"/>
            <a:ext cx="9144000" cy="451217"/>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0" i="0" lang="en-US" sz="2800" u="none" cap="none" strike="noStrike">
                <a:solidFill>
                  <a:schemeClr val="lt1"/>
                </a:solidFill>
                <a:latin typeface="Arial"/>
                <a:ea typeface="Arial"/>
                <a:cs typeface="Arial"/>
                <a:sym typeface="Arial"/>
              </a:rPr>
              <a:t>METODOLOGÍA</a:t>
            </a:r>
            <a:endParaRPr/>
          </a:p>
        </p:txBody>
      </p:sp>
      <p:grpSp>
        <p:nvGrpSpPr>
          <p:cNvPr id="70" name="Google Shape;70;p25"/>
          <p:cNvGrpSpPr/>
          <p:nvPr/>
        </p:nvGrpSpPr>
        <p:grpSpPr>
          <a:xfrm>
            <a:off x="628650" y="6098293"/>
            <a:ext cx="5409079" cy="759707"/>
            <a:chOff x="124934" y="114300"/>
            <a:chExt cx="9019066" cy="1327150"/>
          </a:xfrm>
        </p:grpSpPr>
        <p:pic>
          <p:nvPicPr>
            <p:cNvPr id="71" name="Google Shape;71;p25"/>
            <p:cNvPicPr preferRelativeResize="0"/>
            <p:nvPr/>
          </p:nvPicPr>
          <p:blipFill rotWithShape="1">
            <a:blip r:embed="rId4">
              <a:alphaModFix/>
            </a:blip>
            <a:srcRect b="0" l="0" r="0" t="0"/>
            <a:stretch/>
          </p:blipFill>
          <p:spPr>
            <a:xfrm>
              <a:off x="124934" y="114300"/>
              <a:ext cx="9019066" cy="1327150"/>
            </a:xfrm>
            <a:prstGeom prst="rect">
              <a:avLst/>
            </a:prstGeom>
            <a:noFill/>
            <a:ln>
              <a:noFill/>
            </a:ln>
          </p:spPr>
        </p:pic>
        <p:pic>
          <p:nvPicPr>
            <p:cNvPr id="72" name="Google Shape;72;p25"/>
            <p:cNvPicPr preferRelativeResize="0"/>
            <p:nvPr/>
          </p:nvPicPr>
          <p:blipFill rotWithShape="1">
            <a:blip r:embed="rId4">
              <a:alphaModFix/>
            </a:blip>
            <a:srcRect b="52028" l="94728" r="4320" t="42249"/>
            <a:stretch/>
          </p:blipFill>
          <p:spPr>
            <a:xfrm>
              <a:off x="2297595" y="203200"/>
              <a:ext cx="178905" cy="158262"/>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 name="Shape 76"/>
        <p:cNvGrpSpPr/>
        <p:nvPr/>
      </p:nvGrpSpPr>
      <p:grpSpPr>
        <a:xfrm>
          <a:off x="0" y="0"/>
          <a:ext cx="0" cy="0"/>
          <a:chOff x="0" y="0"/>
          <a:chExt cx="0" cy="0"/>
        </a:xfrm>
      </p:grpSpPr>
      <p:sp>
        <p:nvSpPr>
          <p:cNvPr id="77" name="Google Shape;77;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78" name="Google Shape;78;p26"/>
          <p:cNvSpPr txBox="1"/>
          <p:nvPr/>
        </p:nvSpPr>
        <p:spPr>
          <a:xfrm>
            <a:off x="0" y="-27296"/>
            <a:ext cx="9144000" cy="451217"/>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0" i="0" lang="en-US" sz="2800" u="none" cap="none" strike="noStrike">
                <a:solidFill>
                  <a:schemeClr val="lt1"/>
                </a:solidFill>
                <a:latin typeface="Arial"/>
                <a:ea typeface="Arial"/>
                <a:cs typeface="Arial"/>
                <a:sym typeface="Arial"/>
              </a:rPr>
              <a:t>Área de adecuación de la calidad de gestión</a:t>
            </a:r>
            <a:endParaRPr/>
          </a:p>
        </p:txBody>
      </p:sp>
      <p:pic>
        <p:nvPicPr>
          <p:cNvPr id="79" name="Google Shape;79;p26"/>
          <p:cNvPicPr preferRelativeResize="0"/>
          <p:nvPr/>
        </p:nvPicPr>
        <p:blipFill rotWithShape="1">
          <a:blip r:embed="rId3">
            <a:alphaModFix/>
          </a:blip>
          <a:srcRect b="0" l="0" r="0" t="0"/>
          <a:stretch/>
        </p:blipFill>
        <p:spPr>
          <a:xfrm>
            <a:off x="0" y="492113"/>
            <a:ext cx="9144000" cy="101319"/>
          </a:xfrm>
          <a:prstGeom prst="rect">
            <a:avLst/>
          </a:prstGeom>
          <a:noFill/>
          <a:ln>
            <a:noFill/>
          </a:ln>
        </p:spPr>
      </p:pic>
      <p:sp>
        <p:nvSpPr>
          <p:cNvPr id="80" name="Google Shape;80;p26"/>
          <p:cNvSpPr txBox="1"/>
          <p:nvPr>
            <p:ph idx="1" type="body"/>
          </p:nvPr>
        </p:nvSpPr>
        <p:spPr>
          <a:xfrm>
            <a:off x="-87087" y="593432"/>
            <a:ext cx="9000145" cy="5457155"/>
          </a:xfrm>
          <a:prstGeom prst="rect">
            <a:avLst/>
          </a:prstGeom>
          <a:noFill/>
          <a:ln>
            <a:noFill/>
          </a:ln>
        </p:spPr>
        <p:txBody>
          <a:bodyPr anchorCtr="0" anchor="b" bIns="45700" lIns="91425" spcFirstLastPara="1" rIns="91425" wrap="square" tIns="45700">
            <a:noAutofit/>
          </a:bodyPr>
          <a:lstStyle/>
          <a:p>
            <a:pPr indent="0" lvl="0" marL="269875" rtl="0" algn="l">
              <a:lnSpc>
                <a:spcPct val="100000"/>
              </a:lnSpc>
              <a:spcBef>
                <a:spcPts val="1000"/>
              </a:spcBef>
              <a:spcAft>
                <a:spcPts val="0"/>
              </a:spcAft>
              <a:buSzPts val="2400"/>
              <a:buNone/>
            </a:pPr>
            <a:r>
              <a:rPr b="0" lang="en-US" sz="1800"/>
              <a:t>	</a:t>
            </a:r>
            <a:endParaRPr/>
          </a:p>
        </p:txBody>
      </p:sp>
      <p:sp>
        <p:nvSpPr>
          <p:cNvPr id="81" name="Google Shape;81;p26"/>
          <p:cNvSpPr txBox="1"/>
          <p:nvPr/>
        </p:nvSpPr>
        <p:spPr>
          <a:xfrm>
            <a:off x="230940" y="694751"/>
            <a:ext cx="8682000" cy="60021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7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Calibri"/>
                <a:ea typeface="Calibri"/>
                <a:cs typeface="Calibri"/>
                <a:sym typeface="Calibri"/>
              </a:rPr>
              <a:t>Esta área de éstandares mide la calidad de procesos para garantizar el uso eficaz y eficiente de los recursos para lograr los objetivos del servicio. Incluye 7 estándares: </a:t>
            </a:r>
            <a:endParaRPr b="0" i="0" sz="1800" u="none" cap="none" strike="noStrike">
              <a:solidFill>
                <a:srgbClr val="000000"/>
              </a:solidFill>
              <a:latin typeface="Calibri"/>
              <a:ea typeface="Calibri"/>
              <a:cs typeface="Calibri"/>
              <a:sym typeface="Calibri"/>
            </a:endParaRPr>
          </a:p>
          <a:p>
            <a:pPr indent="-487363" lvl="2" marL="849313"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planificación del servicio, </a:t>
            </a:r>
            <a:endParaRPr b="0" i="0" sz="1800" u="none" cap="none" strike="noStrike">
              <a:solidFill>
                <a:srgbClr val="000000"/>
              </a:solidFill>
              <a:latin typeface="Calibri"/>
              <a:ea typeface="Calibri"/>
              <a:cs typeface="Calibri"/>
              <a:sym typeface="Calibri"/>
            </a:endParaRPr>
          </a:p>
          <a:p>
            <a:pPr indent="-487363" lvl="2" marL="849313"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manejo de recursos financieros, </a:t>
            </a:r>
            <a:endParaRPr b="0" i="0" sz="1800" u="none" cap="none" strike="noStrike">
              <a:solidFill>
                <a:srgbClr val="000000"/>
              </a:solidFill>
              <a:latin typeface="Calibri"/>
              <a:ea typeface="Calibri"/>
              <a:cs typeface="Calibri"/>
              <a:sym typeface="Calibri"/>
            </a:endParaRPr>
          </a:p>
          <a:p>
            <a:pPr indent="-487363" lvl="2" marL="849313"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gestión de recursos humanos, </a:t>
            </a:r>
            <a:endParaRPr b="0" i="0" sz="1800" u="none" cap="none" strike="noStrike">
              <a:solidFill>
                <a:srgbClr val="000000"/>
              </a:solidFill>
              <a:latin typeface="Calibri"/>
              <a:ea typeface="Calibri"/>
              <a:cs typeface="Calibri"/>
              <a:sym typeface="Calibri"/>
            </a:endParaRPr>
          </a:p>
          <a:p>
            <a:pPr indent="-487363" lvl="2" marL="849313"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gestión de requisitos para operar el servicio,</a:t>
            </a:r>
            <a:endParaRPr b="0" i="0" sz="1800" u="none" cap="none" strike="noStrike">
              <a:solidFill>
                <a:srgbClr val="000000"/>
              </a:solidFill>
              <a:latin typeface="Calibri"/>
              <a:ea typeface="Calibri"/>
              <a:cs typeface="Calibri"/>
              <a:sym typeface="Calibri"/>
            </a:endParaRPr>
          </a:p>
          <a:p>
            <a:pPr indent="-487363" lvl="2" marL="849313"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gestión de infraestructura y equipos de servicio, </a:t>
            </a:r>
            <a:endParaRPr b="0" i="0" sz="1800" u="none" cap="none" strike="noStrike">
              <a:solidFill>
                <a:srgbClr val="000000"/>
              </a:solidFill>
              <a:latin typeface="Calibri"/>
              <a:ea typeface="Calibri"/>
              <a:cs typeface="Calibri"/>
              <a:sym typeface="Calibri"/>
            </a:endParaRPr>
          </a:p>
          <a:p>
            <a:pPr indent="-487363" lvl="2" marL="849313"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sistemas de registro de pacientes, y</a:t>
            </a:r>
            <a:endParaRPr b="0" i="0" sz="1800" u="none" cap="none" strike="noStrike">
              <a:solidFill>
                <a:srgbClr val="000000"/>
              </a:solidFill>
              <a:latin typeface="Calibri"/>
              <a:ea typeface="Calibri"/>
              <a:cs typeface="Calibri"/>
              <a:sym typeface="Calibri"/>
            </a:endParaRPr>
          </a:p>
          <a:p>
            <a:pPr indent="-487363" lvl="2" marL="849313" marR="0" rtl="0" algn="just">
              <a:lnSpc>
                <a:spcPct val="107000"/>
              </a:lnSpc>
              <a:spcBef>
                <a:spcPts val="0"/>
              </a:spcBef>
              <a:spcAft>
                <a:spcPts val="0"/>
              </a:spcAft>
              <a:buClr>
                <a:srgbClr val="000000"/>
              </a:buClr>
              <a:buSzPts val="1800"/>
              <a:buFont typeface="Arial"/>
              <a:buAutoNum type="arabicParenR"/>
            </a:pPr>
            <a:r>
              <a:rPr b="0" i="0" lang="en-US" sz="1800" u="none" cap="none" strike="noStrike">
                <a:solidFill>
                  <a:srgbClr val="000000"/>
                </a:solidFill>
                <a:latin typeface="Calibri"/>
                <a:ea typeface="Calibri"/>
                <a:cs typeface="Calibri"/>
                <a:sym typeface="Calibri"/>
              </a:rPr>
              <a:t>mecanismo de aseguramiento de la calidad </a:t>
            </a:r>
            <a:endParaRPr/>
          </a:p>
          <a:p>
            <a:pPr indent="0" lvl="2" marL="361950" marR="0" rtl="0" algn="just">
              <a:lnSpc>
                <a:spcPct val="107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2" marL="361950" marR="0" rtl="0" algn="just">
              <a:lnSpc>
                <a:spcPct val="107000"/>
              </a:lnSpc>
              <a:spcBef>
                <a:spcPts val="0"/>
              </a:spcBef>
              <a:spcAft>
                <a:spcPts val="0"/>
              </a:spcAft>
              <a:buNone/>
            </a:pPr>
            <a:r>
              <a:rPr b="0" i="0" lang="en-US" sz="1800" u="none" cap="none" strike="noStrike">
                <a:solidFill>
                  <a:srgbClr val="000000"/>
                </a:solidFill>
                <a:latin typeface="Calibri"/>
                <a:ea typeface="Calibri"/>
                <a:cs typeface="Calibri"/>
                <a:sym typeface="Calibri"/>
              </a:rPr>
              <a:t>La adecuación al estándar de planificación de la prestación del tratamiento evidencia que en la mayor parte de CSMC ésta resulta adecuada o parcialmente adecuada (total 43%, parcial 52%, nula 4%).  De igual manera, la mayor parte de CSMC cuenta con procedimientos financieros para administrar e informar sobre los recursos (total 61%, parcial 35%, nula 4%). Similares resultados se reportan respecto a la capacidad de contar con un presupuesto asignado para su funcionamiento de acuerdo con el plan escrito elaborado por la RED (total 22%, parcial 65%, nula 13%).  En contraste, una parte importante de centros reportan limitaciones para informar sobre los gastos del CSMC en forma periódica (total 43%, parcial 13%, nula 43%).  </a:t>
            </a:r>
            <a:endParaRPr b="0" i="0" sz="1800" u="none" cap="none" strike="noStrike">
              <a:solidFill>
                <a:srgbClr val="000000"/>
              </a:solidFill>
              <a:latin typeface="Calibri"/>
              <a:ea typeface="Calibri"/>
              <a:cs typeface="Calibri"/>
              <a:sym typeface="Calibri"/>
            </a:endParaRPr>
          </a:p>
          <a:p>
            <a:pPr indent="-373063" lvl="2" marL="849313" marR="0" rtl="0" algn="just">
              <a:lnSpc>
                <a:spcPct val="107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 name="Shape 85"/>
        <p:cNvGrpSpPr/>
        <p:nvPr/>
      </p:nvGrpSpPr>
      <p:grpSpPr>
        <a:xfrm>
          <a:off x="0" y="0"/>
          <a:ext cx="0" cy="0"/>
          <a:chOff x="0" y="0"/>
          <a:chExt cx="0" cy="0"/>
        </a:xfrm>
      </p:grpSpPr>
      <p:sp>
        <p:nvSpPr>
          <p:cNvPr id="86" name="Google Shape;86;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87" name="Google Shape;87;p27"/>
          <p:cNvSpPr txBox="1"/>
          <p:nvPr/>
        </p:nvSpPr>
        <p:spPr>
          <a:xfrm>
            <a:off x="0" y="-27296"/>
            <a:ext cx="9144000" cy="451217"/>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0" i="0" lang="en-US" sz="2800" u="none" cap="none" strike="noStrike">
                <a:solidFill>
                  <a:schemeClr val="lt1"/>
                </a:solidFill>
                <a:latin typeface="Arial"/>
                <a:ea typeface="Arial"/>
                <a:cs typeface="Arial"/>
                <a:sym typeface="Arial"/>
              </a:rPr>
              <a:t>Área de adecuación de la calidad de gestión</a:t>
            </a:r>
            <a:endParaRPr/>
          </a:p>
        </p:txBody>
      </p:sp>
      <p:pic>
        <p:nvPicPr>
          <p:cNvPr id="88" name="Google Shape;88;p27"/>
          <p:cNvPicPr preferRelativeResize="0"/>
          <p:nvPr/>
        </p:nvPicPr>
        <p:blipFill rotWithShape="1">
          <a:blip r:embed="rId3">
            <a:alphaModFix/>
          </a:blip>
          <a:srcRect b="0" l="0" r="0" t="0"/>
          <a:stretch/>
        </p:blipFill>
        <p:spPr>
          <a:xfrm>
            <a:off x="0" y="492113"/>
            <a:ext cx="9144000" cy="101319"/>
          </a:xfrm>
          <a:prstGeom prst="rect">
            <a:avLst/>
          </a:prstGeom>
          <a:noFill/>
          <a:ln>
            <a:noFill/>
          </a:ln>
        </p:spPr>
      </p:pic>
      <p:sp>
        <p:nvSpPr>
          <p:cNvPr id="89" name="Google Shape;89;p27"/>
          <p:cNvSpPr txBox="1"/>
          <p:nvPr>
            <p:ph idx="1" type="body"/>
          </p:nvPr>
        </p:nvSpPr>
        <p:spPr>
          <a:xfrm>
            <a:off x="-87087" y="593432"/>
            <a:ext cx="9000145" cy="5457155"/>
          </a:xfrm>
          <a:prstGeom prst="rect">
            <a:avLst/>
          </a:prstGeom>
          <a:noFill/>
          <a:ln>
            <a:noFill/>
          </a:ln>
        </p:spPr>
        <p:txBody>
          <a:bodyPr anchorCtr="0" anchor="b" bIns="45700" lIns="91425" spcFirstLastPara="1" rIns="91425" wrap="square" tIns="45700">
            <a:noAutofit/>
          </a:bodyPr>
          <a:lstStyle/>
          <a:p>
            <a:pPr indent="0" lvl="0" marL="269875" rtl="0" algn="l">
              <a:lnSpc>
                <a:spcPct val="100000"/>
              </a:lnSpc>
              <a:spcBef>
                <a:spcPts val="1000"/>
              </a:spcBef>
              <a:spcAft>
                <a:spcPts val="0"/>
              </a:spcAft>
              <a:buSzPts val="2400"/>
              <a:buNone/>
            </a:pPr>
            <a:r>
              <a:rPr b="0" lang="en-US" sz="1800"/>
              <a:t>	</a:t>
            </a:r>
            <a:endParaRPr/>
          </a:p>
        </p:txBody>
      </p:sp>
      <p:sp>
        <p:nvSpPr>
          <p:cNvPr id="90" name="Google Shape;90;p27"/>
          <p:cNvSpPr txBox="1"/>
          <p:nvPr/>
        </p:nvSpPr>
        <p:spPr>
          <a:xfrm>
            <a:off x="230939" y="593432"/>
            <a:ext cx="8682119" cy="6940939"/>
          </a:xfrm>
          <a:prstGeom prst="rect">
            <a:avLst/>
          </a:prstGeom>
          <a:noFill/>
          <a:ln>
            <a:noFill/>
          </a:ln>
        </p:spPr>
        <p:txBody>
          <a:bodyPr anchorCtr="0" anchor="t" bIns="45700" lIns="91425" spcFirstLastPara="1" rIns="91425" wrap="square" tIns="45700">
            <a:spAutoFit/>
          </a:bodyPr>
          <a:lstStyle/>
          <a:p>
            <a:pPr indent="449580" lvl="0" marL="0" marR="0" rtl="0" algn="just">
              <a:lnSpc>
                <a:spcPct val="115000"/>
              </a:lnSpc>
              <a:spcBef>
                <a:spcPts val="0"/>
              </a:spcBef>
              <a:spcAft>
                <a:spcPts val="0"/>
              </a:spcAft>
              <a:buNone/>
            </a:pPr>
            <a:r>
              <a:rPr b="0" i="0" lang="en-US" sz="1800" u="none" cap="none" strike="noStrike">
                <a:solidFill>
                  <a:srgbClr val="000000"/>
                </a:solidFill>
                <a:latin typeface="Calibri"/>
                <a:ea typeface="Calibri"/>
                <a:cs typeface="Calibri"/>
                <a:sym typeface="Calibri"/>
              </a:rPr>
              <a:t>En cuanto a la gestión de recursos humanos para brindar un tratamiento, la mayor parte de centros reporta contar con una estructura de personal del servicio que cumple con la normativa nacional o plan de servicio vigente (total 78% y parcial 22%), y adecuada capacitación del personal (total 57% y parcial 43%).   La disponibilidad de contar con apoyo técnico y supervisión personal se ubica mayoritariamente en un nivel de adecuación parcial (total 26%, parcial 61%, nula 13%).  </a:t>
            </a:r>
            <a:endParaRPr b="0" i="0" sz="1800" u="none" cap="none" strike="noStrike">
              <a:solidFill>
                <a:srgbClr val="000000"/>
              </a:solidFill>
              <a:latin typeface="Calibri"/>
              <a:ea typeface="Calibri"/>
              <a:cs typeface="Calibri"/>
              <a:sym typeface="Calibri"/>
            </a:endParaRPr>
          </a:p>
          <a:p>
            <a:pPr indent="449580" lvl="0" marL="0" marR="0" rtl="0" algn="just">
              <a:lnSpc>
                <a:spcPct val="115000"/>
              </a:lnSpc>
              <a:spcBef>
                <a:spcPts val="800"/>
              </a:spcBef>
              <a:spcAft>
                <a:spcPts val="0"/>
              </a:spcAft>
              <a:buNone/>
            </a:pPr>
            <a:r>
              <a:rPr b="0" i="0" lang="en-US" sz="1800" u="none" cap="none" strike="noStrike">
                <a:solidFill>
                  <a:srgbClr val="000000"/>
                </a:solidFill>
                <a:latin typeface="Calibri"/>
                <a:ea typeface="Calibri"/>
                <a:cs typeface="Calibri"/>
                <a:sym typeface="Calibri"/>
              </a:rPr>
              <a:t>En relación con los estándares de infraestructura de las instalaciones de los CSMC, por lo general se reporta adecuado (total 43%, parcial 48%, nula 9%) De igual manera, los equipos se consideran de adecuada calidad (total 43%, parcial 52%, nula 4%).  </a:t>
            </a:r>
            <a:endParaRPr/>
          </a:p>
          <a:p>
            <a:pPr indent="449580" lvl="0" marL="0" marR="0" rtl="0" algn="just">
              <a:lnSpc>
                <a:spcPct val="115000"/>
              </a:lnSpc>
              <a:spcBef>
                <a:spcPts val="800"/>
              </a:spcBef>
              <a:spcAft>
                <a:spcPts val="0"/>
              </a:spcAft>
              <a:buNone/>
            </a:pPr>
            <a:r>
              <a:rPr b="0" i="0" lang="en-US" sz="1800" u="none" cap="none" strike="noStrike">
                <a:solidFill>
                  <a:srgbClr val="000000"/>
                </a:solidFill>
                <a:latin typeface="Calibri"/>
                <a:ea typeface="Calibri"/>
                <a:cs typeface="Calibri"/>
                <a:sym typeface="Calibri"/>
              </a:rPr>
              <a:t>El sistema de registro de historias clínicas de los usuarios facilita el tratamiento (total 65% y parcial 35%) y se cuenta con unsistema que cumple con especificaciones internacionales de gestión de la información (total 61%, y parcial 39%).  </a:t>
            </a:r>
            <a:endParaRPr b="0" i="0" sz="1800" u="none" cap="none" strike="noStrike">
              <a:solidFill>
                <a:srgbClr val="000000"/>
              </a:solidFill>
              <a:latin typeface="Calibri"/>
              <a:ea typeface="Calibri"/>
              <a:cs typeface="Calibri"/>
              <a:sym typeface="Calibri"/>
            </a:endParaRPr>
          </a:p>
          <a:p>
            <a:pPr indent="449580" lvl="0" marL="0" marR="0" rtl="0" algn="just">
              <a:lnSpc>
                <a:spcPct val="115000"/>
              </a:lnSpc>
              <a:spcBef>
                <a:spcPts val="800"/>
              </a:spcBef>
              <a:spcAft>
                <a:spcPts val="0"/>
              </a:spcAft>
              <a:buNone/>
            </a:pPr>
            <a:r>
              <a:rPr b="0" i="0" lang="en-US" sz="1800" u="none" cap="none" strike="noStrike">
                <a:solidFill>
                  <a:srgbClr val="000000"/>
                </a:solidFill>
                <a:latin typeface="Calibri"/>
                <a:ea typeface="Calibri"/>
                <a:cs typeface="Calibri"/>
                <a:sym typeface="Calibri"/>
              </a:rPr>
              <a:t>Un grupo importante de centros carece de indidcadores claros para medir calidad del servicio (total 30%, parcial 48%, nula 22%) y para monitorear su práctica en forma regular (total 9%, parcial 43%, nula 48%). La participación de usuarios en procesos de aseguramiento de calidad del servicio es limitada (adecuación total 26%, parcial 52%, nula 22%).  Se observa que podría fortalecerse la capacidad para la revisión y mejora regular los servicios (total 26%, parcial 57%, nula 17%).  </a:t>
            </a:r>
            <a:endParaRPr b="0" i="0" sz="1800" u="none" cap="none" strike="noStrike">
              <a:solidFill>
                <a:srgbClr val="000000"/>
              </a:solidFill>
              <a:latin typeface="Calibri"/>
              <a:ea typeface="Calibri"/>
              <a:cs typeface="Calibri"/>
              <a:sym typeface="Calibri"/>
            </a:endParaRPr>
          </a:p>
          <a:p>
            <a:pPr indent="449580" lvl="0" marL="0" marR="0" rtl="0" algn="just">
              <a:lnSpc>
                <a:spcPct val="115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a:p>
            <a:pPr indent="0" lvl="2" marL="361950" marR="0" rtl="0" algn="just">
              <a:lnSpc>
                <a:spcPct val="107000"/>
              </a:lnSpc>
              <a:spcBef>
                <a:spcPts val="800"/>
              </a:spcBef>
              <a:spcAft>
                <a:spcPts val="0"/>
              </a:spcAft>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 name="Shape 94"/>
        <p:cNvGrpSpPr/>
        <p:nvPr/>
      </p:nvGrpSpPr>
      <p:grpSpPr>
        <a:xfrm>
          <a:off x="0" y="0"/>
          <a:ext cx="0" cy="0"/>
          <a:chOff x="0" y="0"/>
          <a:chExt cx="0" cy="0"/>
        </a:xfrm>
      </p:grpSpPr>
      <p:pic>
        <p:nvPicPr>
          <p:cNvPr id="95" name="Google Shape;95;p28"/>
          <p:cNvPicPr preferRelativeResize="0"/>
          <p:nvPr/>
        </p:nvPicPr>
        <p:blipFill rotWithShape="1">
          <a:blip r:embed="rId3">
            <a:alphaModFix/>
          </a:blip>
          <a:srcRect b="0" l="0" r="0" t="0"/>
          <a:stretch/>
        </p:blipFill>
        <p:spPr>
          <a:xfrm>
            <a:off x="847165" y="739587"/>
            <a:ext cx="7624482" cy="4961965"/>
          </a:xfrm>
          <a:prstGeom prst="rect">
            <a:avLst/>
          </a:prstGeom>
          <a:noFill/>
          <a:ln>
            <a:noFill/>
          </a:ln>
        </p:spPr>
      </p:pic>
      <p:graphicFrame>
        <p:nvGraphicFramePr>
          <p:cNvPr id="96" name="Google Shape;96;p28"/>
          <p:cNvGraphicFramePr/>
          <p:nvPr/>
        </p:nvGraphicFramePr>
        <p:xfrm>
          <a:off x="0" y="0"/>
          <a:ext cx="9144000" cy="6858000"/>
        </p:xfrm>
        <a:graphic>
          <a:graphicData uri="http://schemas.openxmlformats.org/drawingml/2006/chart">
            <c:chart r:id="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0" name="Shape 100"/>
        <p:cNvGrpSpPr/>
        <p:nvPr/>
      </p:nvGrpSpPr>
      <p:grpSpPr>
        <a:xfrm>
          <a:off x="0" y="0"/>
          <a:ext cx="0" cy="0"/>
          <a:chOff x="0" y="0"/>
          <a:chExt cx="0" cy="0"/>
        </a:xfrm>
      </p:grpSpPr>
      <p:sp>
        <p:nvSpPr>
          <p:cNvPr id="101" name="Google Shape;101;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02" name="Google Shape;102;p29"/>
          <p:cNvSpPr txBox="1"/>
          <p:nvPr/>
        </p:nvSpPr>
        <p:spPr>
          <a:xfrm>
            <a:off x="0" y="33362"/>
            <a:ext cx="9144000" cy="620728"/>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0" i="0" lang="en-US" sz="2000" u="none" cap="none" strike="noStrike">
                <a:solidFill>
                  <a:schemeClr val="lt1"/>
                </a:solidFill>
                <a:latin typeface="Arial"/>
                <a:ea typeface="Arial"/>
                <a:cs typeface="Arial"/>
                <a:sym typeface="Arial"/>
              </a:rPr>
              <a:t>Área de adecuación de calidad para garantizar el acceso oportuno de poblaciones prioritarias en intervenciones basadas en evidencia</a:t>
            </a:r>
            <a:endParaRPr/>
          </a:p>
        </p:txBody>
      </p:sp>
      <p:pic>
        <p:nvPicPr>
          <p:cNvPr id="103" name="Google Shape;103;p29"/>
          <p:cNvPicPr preferRelativeResize="0"/>
          <p:nvPr/>
        </p:nvPicPr>
        <p:blipFill rotWithShape="1">
          <a:blip r:embed="rId3">
            <a:alphaModFix/>
          </a:blip>
          <a:srcRect b="0" l="0" r="0" t="0"/>
          <a:stretch/>
        </p:blipFill>
        <p:spPr>
          <a:xfrm>
            <a:off x="0" y="668351"/>
            <a:ext cx="9144000" cy="101319"/>
          </a:xfrm>
          <a:prstGeom prst="rect">
            <a:avLst/>
          </a:prstGeom>
          <a:noFill/>
          <a:ln>
            <a:noFill/>
          </a:ln>
        </p:spPr>
      </p:pic>
      <p:sp>
        <p:nvSpPr>
          <p:cNvPr id="104" name="Google Shape;104;p29"/>
          <p:cNvSpPr txBox="1"/>
          <p:nvPr>
            <p:ph idx="1" type="body"/>
          </p:nvPr>
        </p:nvSpPr>
        <p:spPr>
          <a:xfrm>
            <a:off x="-49803" y="719010"/>
            <a:ext cx="8917033" cy="5457155"/>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1000"/>
              </a:spcBef>
              <a:spcAft>
                <a:spcPts val="0"/>
              </a:spcAft>
              <a:buSzPts val="2400"/>
              <a:buNone/>
            </a:pPr>
            <a:r>
              <a:rPr b="0" lang="en-US" sz="1800">
                <a:latin typeface="Calibri"/>
                <a:ea typeface="Calibri"/>
                <a:cs typeface="Calibri"/>
                <a:sym typeface="Calibri"/>
              </a:rPr>
              <a:t>Esta área define procesos para garantizar el uso eficaz y eficiente de los recursos para lograr los objetivos del servicio.  Los estándares son tres: </a:t>
            </a:r>
            <a:endParaRPr b="0" sz="1800">
              <a:latin typeface="Calibri"/>
              <a:ea typeface="Calibri"/>
              <a:cs typeface="Calibri"/>
              <a:sym typeface="Calibri"/>
            </a:endParaRPr>
          </a:p>
          <a:p>
            <a:pPr indent="-487363" lvl="2" marL="849313" rtl="0" algn="just">
              <a:lnSpc>
                <a:spcPct val="107000"/>
              </a:lnSpc>
              <a:spcBef>
                <a:spcPts val="800"/>
              </a:spcBef>
              <a:spcAft>
                <a:spcPts val="0"/>
              </a:spcAft>
              <a:buClr>
                <a:srgbClr val="000000"/>
              </a:buClr>
              <a:buSzPts val="1800"/>
              <a:buFont typeface="Arial"/>
              <a:buAutoNum type="arabicParenR"/>
            </a:pPr>
            <a:r>
              <a:rPr b="0" lang="en-US">
                <a:solidFill>
                  <a:srgbClr val="000000"/>
                </a:solidFill>
                <a:latin typeface="Calibri"/>
                <a:ea typeface="Calibri"/>
                <a:cs typeface="Calibri"/>
                <a:sym typeface="Calibri"/>
              </a:rPr>
              <a:t>monitoreo del acceso al tratamiento para sus grupos objetivo, </a:t>
            </a:r>
            <a:endParaRPr b="0">
              <a:solidFill>
                <a:srgbClr val="000000"/>
              </a:solidFill>
              <a:latin typeface="Calibri"/>
              <a:ea typeface="Calibri"/>
              <a:cs typeface="Calibri"/>
              <a:sym typeface="Calibri"/>
            </a:endParaRPr>
          </a:p>
          <a:p>
            <a:pPr indent="-487363" lvl="2" marL="849313" rtl="0" algn="just">
              <a:lnSpc>
                <a:spcPct val="107000"/>
              </a:lnSpc>
              <a:spcBef>
                <a:spcPts val="0"/>
              </a:spcBef>
              <a:spcAft>
                <a:spcPts val="0"/>
              </a:spcAft>
              <a:buClr>
                <a:srgbClr val="000000"/>
              </a:buClr>
              <a:buSzPts val="1800"/>
              <a:buFont typeface="Arial"/>
              <a:buAutoNum type="arabicParenR"/>
            </a:pPr>
            <a:r>
              <a:rPr b="0" lang="en-US">
                <a:solidFill>
                  <a:srgbClr val="000000"/>
                </a:solidFill>
                <a:latin typeface="Calibri"/>
                <a:ea typeface="Calibri"/>
                <a:cs typeface="Calibri"/>
                <a:sym typeface="Calibri"/>
              </a:rPr>
              <a:t>supervisión y mejora del rendimiento del servicio</a:t>
            </a:r>
            <a:endParaRPr b="0">
              <a:solidFill>
                <a:srgbClr val="000000"/>
              </a:solidFill>
              <a:latin typeface="Calibri"/>
              <a:ea typeface="Calibri"/>
              <a:cs typeface="Calibri"/>
              <a:sym typeface="Calibri"/>
            </a:endParaRPr>
          </a:p>
          <a:p>
            <a:pPr indent="-487363" lvl="2" marL="849313" rtl="0" algn="just">
              <a:lnSpc>
                <a:spcPct val="107000"/>
              </a:lnSpc>
              <a:spcBef>
                <a:spcPts val="0"/>
              </a:spcBef>
              <a:spcAft>
                <a:spcPts val="0"/>
              </a:spcAft>
              <a:buClr>
                <a:srgbClr val="000000"/>
              </a:buClr>
              <a:buSzPts val="1800"/>
              <a:buFont typeface="Arial"/>
              <a:buAutoNum type="arabicParenR"/>
            </a:pPr>
            <a:r>
              <a:rPr b="0" lang="en-US">
                <a:solidFill>
                  <a:srgbClr val="000000"/>
                </a:solidFill>
                <a:latin typeface="Calibri"/>
                <a:ea typeface="Calibri"/>
                <a:cs typeface="Calibri"/>
                <a:sym typeface="Calibri"/>
              </a:rPr>
              <a:t>intervenciones basadas en evidencia (Gráfico Nº 2).</a:t>
            </a:r>
            <a:endParaRPr b="0" sz="2400">
              <a:solidFill>
                <a:srgbClr val="000000"/>
              </a:solidFill>
              <a:latin typeface="Calibri"/>
              <a:ea typeface="Calibri"/>
              <a:cs typeface="Calibri"/>
              <a:sym typeface="Calibri"/>
            </a:endParaRPr>
          </a:p>
          <a:p>
            <a:pPr indent="0" lvl="2" marL="361950" rtl="0" algn="just">
              <a:lnSpc>
                <a:spcPct val="107000"/>
              </a:lnSpc>
              <a:spcBef>
                <a:spcPts val="0"/>
              </a:spcBef>
              <a:spcAft>
                <a:spcPts val="0"/>
              </a:spcAft>
              <a:buClr>
                <a:srgbClr val="000000"/>
              </a:buClr>
              <a:buSzPts val="1800"/>
              <a:buNone/>
            </a:pPr>
            <a:r>
              <a:t/>
            </a:r>
            <a:endParaRPr b="0" sz="2400">
              <a:solidFill>
                <a:srgbClr val="000000"/>
              </a:solidFill>
              <a:latin typeface="Calibri"/>
              <a:ea typeface="Calibri"/>
              <a:cs typeface="Calibri"/>
              <a:sym typeface="Calibri"/>
            </a:endParaRPr>
          </a:p>
          <a:p>
            <a:pPr indent="0" lvl="2" marL="361950" rtl="0" algn="just">
              <a:lnSpc>
                <a:spcPct val="107000"/>
              </a:lnSpc>
              <a:spcBef>
                <a:spcPts val="0"/>
              </a:spcBef>
              <a:spcAft>
                <a:spcPts val="0"/>
              </a:spcAft>
              <a:buClr>
                <a:srgbClr val="000000"/>
              </a:buClr>
              <a:buSzPts val="1800"/>
              <a:buNone/>
            </a:pPr>
            <a:r>
              <a:rPr b="0" lang="en-US" sz="1800">
                <a:latin typeface="Calibri"/>
                <a:ea typeface="Calibri"/>
                <a:cs typeface="Calibri"/>
                <a:sym typeface="Calibri"/>
              </a:rPr>
              <a:t>El monitoreo del acceso al tratamiento para sus grupos objetivo parece operar con adecuada calidad (total 74%, parcial 22%, nula 4%) así como para supervisar y mejorar el rendimiento del servicio con objetivos o indicadores clave de rendimiento (total 74% y parcial 26%).  El monitoreo de estos indicadores por lo general resulta adecuado (total 61% y parcial 39%).   Los mecanismos de mejora de desempeño, por lo general se reportan con calidad parcial o total (total 39%, parcial 52%, nula 8%).  </a:t>
            </a:r>
            <a:endParaRPr b="0">
              <a:latin typeface="Calibri"/>
              <a:ea typeface="Calibri"/>
              <a:cs typeface="Calibri"/>
              <a:sym typeface="Calibri"/>
            </a:endParaRPr>
          </a:p>
          <a:p>
            <a:pPr indent="0" lvl="2" marL="361950" rtl="0" algn="just">
              <a:lnSpc>
                <a:spcPct val="107000"/>
              </a:lnSpc>
              <a:spcBef>
                <a:spcPts val="0"/>
              </a:spcBef>
              <a:spcAft>
                <a:spcPts val="0"/>
              </a:spcAft>
              <a:buClr>
                <a:srgbClr val="000000"/>
              </a:buClr>
              <a:buSzPts val="1800"/>
              <a:buNone/>
            </a:pPr>
            <a:r>
              <a:t/>
            </a:r>
            <a:endParaRPr b="0" sz="1800">
              <a:latin typeface="Calibri"/>
              <a:ea typeface="Calibri"/>
              <a:cs typeface="Calibri"/>
              <a:sym typeface="Calibri"/>
            </a:endParaRPr>
          </a:p>
          <a:p>
            <a:pPr indent="0" lvl="2" marL="361950" rtl="0" algn="just">
              <a:lnSpc>
                <a:spcPct val="107000"/>
              </a:lnSpc>
              <a:spcBef>
                <a:spcPts val="0"/>
              </a:spcBef>
              <a:spcAft>
                <a:spcPts val="0"/>
              </a:spcAft>
              <a:buClr>
                <a:srgbClr val="000000"/>
              </a:buClr>
              <a:buSzPts val="1800"/>
              <a:buNone/>
            </a:pPr>
            <a:r>
              <a:rPr b="0" lang="en-US" sz="1800">
                <a:latin typeface="Calibri"/>
                <a:ea typeface="Calibri"/>
                <a:cs typeface="Calibri"/>
                <a:sym typeface="Calibri"/>
              </a:rPr>
              <a:t>En relación al sustento en la evidencia de las intervenciones, la mayor parte de los CSMC refiere contar con un enfoque basado en la evidencia (total 61%, parcial 35%, nula 4%).  En forma similar, casi la mitad de los servicios refiere contar o utlizar en forma parcial  un documento de orientacion técnica, guía o protocolo establecido para garantizar que las intervenciones para reducir las consecuencias sociales y de salud negativas del consumo de drogas estén basadas en evidencia (total 48%, parcial 48%, nula 4%). </a:t>
            </a:r>
            <a:endParaRPr b="0" sz="1800">
              <a:latin typeface="Calibri"/>
              <a:ea typeface="Calibri"/>
              <a:cs typeface="Calibri"/>
              <a:sym typeface="Calibri"/>
            </a:endParaRPr>
          </a:p>
          <a:p>
            <a:pPr indent="0" lvl="2" marL="44450" rtl="0" algn="just">
              <a:lnSpc>
                <a:spcPct val="107000"/>
              </a:lnSpc>
              <a:spcBef>
                <a:spcPts val="0"/>
              </a:spcBef>
              <a:spcAft>
                <a:spcPts val="0"/>
              </a:spcAft>
              <a:buClr>
                <a:srgbClr val="000000"/>
              </a:buClr>
              <a:buSzPts val="1800"/>
              <a:buNone/>
            </a:pPr>
            <a:r>
              <a:t/>
            </a:r>
            <a:endParaRPr b="0">
              <a:solidFill>
                <a:srgbClr val="000000"/>
              </a:solidFill>
              <a:latin typeface="Calibri"/>
              <a:ea typeface="Calibri"/>
              <a:cs typeface="Calibri"/>
              <a:sym typeface="Calibri"/>
            </a:endParaRPr>
          </a:p>
        </p:txBody>
      </p:sp>
      <p:sp>
        <p:nvSpPr>
          <p:cNvPr id="105" name="Google Shape;105;p29"/>
          <p:cNvSpPr txBox="1"/>
          <p:nvPr/>
        </p:nvSpPr>
        <p:spPr>
          <a:xfrm>
            <a:off x="4572000" y="398131"/>
            <a:ext cx="4408714" cy="861774"/>
          </a:xfrm>
          <a:prstGeom prst="rect">
            <a:avLst/>
          </a:prstGeom>
          <a:noFill/>
          <a:ln>
            <a:noFill/>
          </a:ln>
        </p:spPr>
        <p:txBody>
          <a:bodyPr anchorCtr="0" anchor="t" bIns="45700" lIns="91425" spcFirstLastPara="1" rIns="91425" wrap="square" tIns="45700">
            <a:spAutoFit/>
          </a:bodyPr>
          <a:lstStyle/>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9" name="Shape 109"/>
        <p:cNvGrpSpPr/>
        <p:nvPr/>
      </p:nvGrpSpPr>
      <p:grpSpPr>
        <a:xfrm>
          <a:off x="0" y="0"/>
          <a:ext cx="0" cy="0"/>
          <a:chOff x="0" y="0"/>
          <a:chExt cx="0" cy="0"/>
        </a:xfrm>
      </p:grpSpPr>
      <p:sp>
        <p:nvSpPr>
          <p:cNvPr id="110" name="Google Shape;110;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11" name="Google Shape;111;p30"/>
          <p:cNvSpPr txBox="1"/>
          <p:nvPr/>
        </p:nvSpPr>
        <p:spPr>
          <a:xfrm>
            <a:off x="0" y="33362"/>
            <a:ext cx="9144000" cy="620728"/>
          </a:xfrm>
          <a:prstGeom prst="rect">
            <a:avLst/>
          </a:prstGeom>
          <a:solidFill>
            <a:srgbClr val="5D406A"/>
          </a:solid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chemeClr val="dk1"/>
              </a:buClr>
              <a:buSzPts val="4400"/>
              <a:buFont typeface="Arial"/>
              <a:buNone/>
            </a:pPr>
            <a:r>
              <a:rPr b="0" i="0" lang="en-US" sz="2000" u="none" cap="none" strike="noStrike">
                <a:solidFill>
                  <a:schemeClr val="lt1"/>
                </a:solidFill>
                <a:latin typeface="Arial"/>
                <a:ea typeface="Arial"/>
                <a:cs typeface="Arial"/>
                <a:sym typeface="Arial"/>
              </a:rPr>
              <a:t>Área de adecuación de calidad para garantizar el acceso oportuno de poblaciones prioritarias en intervenciones basadas en evidencia</a:t>
            </a:r>
            <a:endParaRPr/>
          </a:p>
        </p:txBody>
      </p:sp>
      <p:pic>
        <p:nvPicPr>
          <p:cNvPr id="112" name="Google Shape;112;p30"/>
          <p:cNvPicPr preferRelativeResize="0"/>
          <p:nvPr/>
        </p:nvPicPr>
        <p:blipFill rotWithShape="1">
          <a:blip r:embed="rId3">
            <a:alphaModFix/>
          </a:blip>
          <a:srcRect b="0" l="0" r="0" t="0"/>
          <a:stretch/>
        </p:blipFill>
        <p:spPr>
          <a:xfrm>
            <a:off x="0" y="668351"/>
            <a:ext cx="9144000" cy="101319"/>
          </a:xfrm>
          <a:prstGeom prst="rect">
            <a:avLst/>
          </a:prstGeom>
          <a:noFill/>
          <a:ln>
            <a:noFill/>
          </a:ln>
        </p:spPr>
      </p:pic>
      <p:sp>
        <p:nvSpPr>
          <p:cNvPr id="113" name="Google Shape;113;p30"/>
          <p:cNvSpPr txBox="1"/>
          <p:nvPr>
            <p:ph idx="1" type="body"/>
          </p:nvPr>
        </p:nvSpPr>
        <p:spPr>
          <a:xfrm>
            <a:off x="-49803" y="719010"/>
            <a:ext cx="8917033" cy="5457155"/>
          </a:xfrm>
          <a:prstGeom prst="rect">
            <a:avLst/>
          </a:prstGeom>
          <a:noFill/>
          <a:ln>
            <a:noFill/>
          </a:ln>
        </p:spPr>
        <p:txBody>
          <a:bodyPr anchorCtr="0" anchor="t" bIns="45700" lIns="91425" spcFirstLastPara="1" rIns="91425" wrap="square" tIns="45700">
            <a:noAutofit/>
          </a:bodyPr>
          <a:lstStyle/>
          <a:p>
            <a:pPr indent="41275" lvl="0" marL="457200" rtl="0" algn="just">
              <a:lnSpc>
                <a:spcPct val="115000"/>
              </a:lnSpc>
              <a:spcBef>
                <a:spcPts val="1000"/>
              </a:spcBef>
              <a:spcAft>
                <a:spcPts val="0"/>
              </a:spcAft>
              <a:buSzPts val="2400"/>
              <a:buNone/>
            </a:pPr>
            <a:r>
              <a:rPr b="0" lang="en-US" sz="1800">
                <a:latin typeface="Calibri"/>
                <a:ea typeface="Calibri"/>
                <a:cs typeface="Calibri"/>
                <a:sym typeface="Calibri"/>
              </a:rPr>
              <a:t>Respecto al nivel de conocimiento y competencias para realizar intervenciones para reducir las consecuencias sociales y de salud negativas del consumo de drogas por parte del personal este se reporta de total (57%) y parcial (43%) adecuación.  En el caso de intervenciones psicosociales el uso de protocolo para garantizar que las intervenciones estén basadas en evidencia la mayor parte de CSMC reporta un nivel de adecuado (total 48%, parcial 39%, nula 13%).   Lo mismo se observa respecto al nivel de competencia del personal para realizar este tipo de intervención (total 61% y parcial 39%).   </a:t>
            </a:r>
            <a:endParaRPr b="0" sz="1800">
              <a:latin typeface="Calibri"/>
              <a:ea typeface="Calibri"/>
              <a:cs typeface="Calibri"/>
              <a:sym typeface="Calibri"/>
            </a:endParaRPr>
          </a:p>
          <a:p>
            <a:pPr indent="-4762" lvl="0" marL="457200" rtl="0" algn="just">
              <a:lnSpc>
                <a:spcPct val="115000"/>
              </a:lnSpc>
              <a:spcBef>
                <a:spcPts val="1800"/>
              </a:spcBef>
              <a:spcAft>
                <a:spcPts val="0"/>
              </a:spcAft>
              <a:buSzPts val="2400"/>
              <a:buNone/>
            </a:pPr>
            <a:r>
              <a:rPr b="0" lang="en-US" sz="1800">
                <a:latin typeface="Calibri"/>
                <a:ea typeface="Calibri"/>
                <a:cs typeface="Calibri"/>
                <a:sym typeface="Calibri"/>
              </a:rPr>
              <a:t>En las intervenciones farmacológicas parece existir para la mayor parte de servicios adecuada calidad en el uso de protocolo o documento establecido para garantizar que las intervenciones estén basadas en evidencia (total 70%, parcial 22%, nula 9%). Se evidencia adecuada competencia del personal para realizar este tipo de intervenciones (total 65% y parcial 35%).   </a:t>
            </a:r>
            <a:endParaRPr b="0" sz="1800">
              <a:latin typeface="Calibri"/>
              <a:ea typeface="Calibri"/>
              <a:cs typeface="Calibri"/>
              <a:sym typeface="Calibri"/>
            </a:endParaRPr>
          </a:p>
          <a:p>
            <a:pPr indent="-4762" lvl="0" marL="457200" rtl="0" algn="just">
              <a:lnSpc>
                <a:spcPct val="115000"/>
              </a:lnSpc>
              <a:spcBef>
                <a:spcPts val="1800"/>
              </a:spcBef>
              <a:spcAft>
                <a:spcPts val="0"/>
              </a:spcAft>
              <a:buSzPts val="2400"/>
              <a:buNone/>
            </a:pPr>
            <a:r>
              <a:rPr b="0" lang="en-US" sz="1800">
                <a:latin typeface="Calibri"/>
                <a:ea typeface="Calibri"/>
                <a:cs typeface="Calibri"/>
                <a:sym typeface="Calibri"/>
              </a:rPr>
              <a:t>En relación a las intervenciones de rehabilitación, se reporta adecuación en el uso de protocolos para garantizar que las intervenciones estén basadas en evidencia (adecuación total 48%, parcial 39%, nula 1%).  En forma similar, la competencia del personal para realizar este tipo de intervenciones se ubica por lo general con alta (52%) y parcial (48%) adecuación.  </a:t>
            </a:r>
            <a:endParaRPr b="0" sz="1800">
              <a:latin typeface="Calibri"/>
              <a:ea typeface="Calibri"/>
              <a:cs typeface="Calibri"/>
              <a:sym typeface="Calibri"/>
            </a:endParaRPr>
          </a:p>
          <a:p>
            <a:pPr indent="0" lvl="2" marL="44450" rtl="0" algn="just">
              <a:lnSpc>
                <a:spcPct val="107000"/>
              </a:lnSpc>
              <a:spcBef>
                <a:spcPts val="800"/>
              </a:spcBef>
              <a:spcAft>
                <a:spcPts val="0"/>
              </a:spcAft>
              <a:buClr>
                <a:srgbClr val="000000"/>
              </a:buClr>
              <a:buSzPts val="1800"/>
              <a:buNone/>
            </a:pPr>
            <a:r>
              <a:t/>
            </a:r>
            <a:endParaRPr b="0">
              <a:solidFill>
                <a:srgbClr val="000000"/>
              </a:solidFill>
              <a:latin typeface="Calibri"/>
              <a:ea typeface="Calibri"/>
              <a:cs typeface="Calibri"/>
              <a:sym typeface="Calibri"/>
            </a:endParaRPr>
          </a:p>
        </p:txBody>
      </p:sp>
      <p:sp>
        <p:nvSpPr>
          <p:cNvPr id="114" name="Google Shape;114;p30"/>
          <p:cNvSpPr txBox="1"/>
          <p:nvPr/>
        </p:nvSpPr>
        <p:spPr>
          <a:xfrm>
            <a:off x="4572000" y="398131"/>
            <a:ext cx="4408714" cy="861774"/>
          </a:xfrm>
          <a:prstGeom prst="rect">
            <a:avLst/>
          </a:prstGeom>
          <a:noFill/>
          <a:ln>
            <a:noFill/>
          </a:ln>
        </p:spPr>
        <p:txBody>
          <a:bodyPr anchorCtr="0" anchor="t" bIns="45700" lIns="91425" spcFirstLastPara="1" rIns="91425" wrap="square" tIns="45700">
            <a:spAutoFit/>
          </a:bodyPr>
          <a:lstStyle/>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 name="Shape 118"/>
        <p:cNvGrpSpPr/>
        <p:nvPr/>
      </p:nvGrpSpPr>
      <p:grpSpPr>
        <a:xfrm>
          <a:off x="0" y="0"/>
          <a:ext cx="0" cy="0"/>
          <a:chOff x="0" y="0"/>
          <a:chExt cx="0" cy="0"/>
        </a:xfrm>
      </p:grpSpPr>
      <p:sp>
        <p:nvSpPr>
          <p:cNvPr id="119" name="Google Shape;119;p31"/>
          <p:cNvSpPr txBox="1"/>
          <p:nvPr>
            <p:ph idx="1" type="body"/>
          </p:nvPr>
        </p:nvSpPr>
        <p:spPr>
          <a:xfrm>
            <a:off x="319200" y="6085483"/>
            <a:ext cx="8824800" cy="617934"/>
          </a:xfrm>
          <a:prstGeom prst="rect">
            <a:avLst/>
          </a:prstGeom>
          <a:noFill/>
          <a:ln>
            <a:noFill/>
          </a:ln>
        </p:spPr>
        <p:txBody>
          <a:bodyPr anchorCtr="0" anchor="b" bIns="34275" lIns="68550" spcFirstLastPara="1" rIns="68550" wrap="square" tIns="34275">
            <a:noAutofit/>
          </a:bodyPr>
          <a:lstStyle/>
          <a:p>
            <a:pPr indent="0" lvl="0" marL="0" rtl="0" algn="l">
              <a:lnSpc>
                <a:spcPct val="90000"/>
              </a:lnSpc>
              <a:spcBef>
                <a:spcPts val="0"/>
              </a:spcBef>
              <a:spcAft>
                <a:spcPts val="0"/>
              </a:spcAft>
              <a:buSzPts val="2400"/>
              <a:buNone/>
            </a:pPr>
            <a:r>
              <a:t/>
            </a:r>
            <a:endParaRPr b="0"/>
          </a:p>
          <a:p>
            <a:pPr indent="0" lvl="0" marL="0" rtl="0" algn="l">
              <a:lnSpc>
                <a:spcPct val="90000"/>
              </a:lnSpc>
              <a:spcBef>
                <a:spcPts val="0"/>
              </a:spcBef>
              <a:spcAft>
                <a:spcPts val="0"/>
              </a:spcAft>
              <a:buSzPts val="2400"/>
              <a:buNone/>
            </a:pPr>
            <a:r>
              <a:t/>
            </a:r>
            <a:endParaRPr b="0" sz="2100"/>
          </a:p>
          <a:p>
            <a:pPr indent="0" lvl="0" marL="0" rtl="0" algn="l">
              <a:lnSpc>
                <a:spcPct val="90000"/>
              </a:lnSpc>
              <a:spcBef>
                <a:spcPts val="0"/>
              </a:spcBef>
              <a:spcAft>
                <a:spcPts val="0"/>
              </a:spcAft>
              <a:buSzPts val="2400"/>
              <a:buNone/>
            </a:pPr>
            <a:br>
              <a:rPr b="0" lang="en-US" sz="2100"/>
            </a:br>
            <a:r>
              <a:rPr b="0" lang="en-US" sz="2100"/>
              <a:t> </a:t>
            </a:r>
            <a:endParaRPr/>
          </a:p>
          <a:p>
            <a:pPr indent="0" lvl="0" marL="0" rtl="0" algn="l">
              <a:lnSpc>
                <a:spcPct val="90000"/>
              </a:lnSpc>
              <a:spcBef>
                <a:spcPts val="0"/>
              </a:spcBef>
              <a:spcAft>
                <a:spcPts val="0"/>
              </a:spcAft>
              <a:buSzPts val="2400"/>
              <a:buNone/>
            </a:pPr>
            <a:r>
              <a:rPr b="0" lang="en-US" sz="2100"/>
              <a:t> </a:t>
            </a:r>
            <a:endParaRPr/>
          </a:p>
        </p:txBody>
      </p:sp>
      <p:pic>
        <p:nvPicPr>
          <p:cNvPr id="120" name="Google Shape;120;p31"/>
          <p:cNvPicPr preferRelativeResize="0"/>
          <p:nvPr/>
        </p:nvPicPr>
        <p:blipFill rotWithShape="1">
          <a:blip r:embed="rId3">
            <a:alphaModFix/>
          </a:blip>
          <a:srcRect b="52033" l="94826" r="4564" t="38453"/>
          <a:stretch/>
        </p:blipFill>
        <p:spPr>
          <a:xfrm>
            <a:off x="3064219" y="4202144"/>
            <a:ext cx="87345" cy="210129"/>
          </a:xfrm>
          <a:prstGeom prst="rect">
            <a:avLst/>
          </a:prstGeom>
          <a:noFill/>
          <a:ln>
            <a:noFill/>
          </a:ln>
        </p:spPr>
      </p:pic>
      <p:sp>
        <p:nvSpPr>
          <p:cNvPr id="121" name="Google Shape;121;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22" name="Google Shape;122;p31"/>
          <p:cNvPicPr preferRelativeResize="0"/>
          <p:nvPr/>
        </p:nvPicPr>
        <p:blipFill rotWithShape="1">
          <a:blip r:embed="rId4">
            <a:alphaModFix/>
          </a:blip>
          <a:srcRect b="0" l="0" r="0" t="0"/>
          <a:stretch/>
        </p:blipFill>
        <p:spPr>
          <a:xfrm>
            <a:off x="0" y="0"/>
            <a:ext cx="9144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2020-11-16T16:19:06Z</dcterms:created>
  <dc:creator>Giuliano, Molly</dc:creator>
</cp:coreProperties>
</file>